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7939088" cy="97218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PT" sz="4400" spc="-1" strike="noStrike">
                <a:solidFill>
                  <a:srgbClr val="000000"/>
                </a:solidFill>
                <a:latin typeface="Arial"/>
              </a:rPr>
              <a:t>Clique para mover o diapositivo</a:t>
            </a: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pt-PT" sz="2000" spc="-1" strike="noStrike">
                <a:solidFill>
                  <a:srgbClr val="000000"/>
                </a:solidFill>
                <a:latin typeface="Arial"/>
              </a:rPr>
              <a:t>Clique para editar o formato das notas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077F6618-64F4-4884-AE2A-E71951C2E714}" type="slidenum"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sldImg"/>
          </p:nvPr>
        </p:nvSpPr>
        <p:spPr>
          <a:xfrm>
            <a:off x="2030400" y="685800"/>
            <a:ext cx="2796480" cy="3428280"/>
          </a:xfrm>
          <a:prstGeom prst="rect">
            <a:avLst/>
          </a:prstGeom>
          <a:ln w="0">
            <a:noFill/>
          </a:ln>
        </p:spPr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9D7E31D5-7072-47FC-87D2-2D5F972D907B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sldImg"/>
          </p:nvPr>
        </p:nvSpPr>
        <p:spPr>
          <a:xfrm>
            <a:off x="2030400" y="685800"/>
            <a:ext cx="2796480" cy="3428280"/>
          </a:xfrm>
          <a:prstGeom prst="rect">
            <a:avLst/>
          </a:prstGeom>
          <a:ln w="0">
            <a:noFill/>
          </a:ln>
        </p:spPr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42040EE-6D22-40BF-9757-A6066A4FA78F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2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sldImg"/>
          </p:nvPr>
        </p:nvSpPr>
        <p:spPr>
          <a:xfrm>
            <a:off x="2030400" y="685800"/>
            <a:ext cx="2796480" cy="3428280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9E9988C6-D044-4E79-9B22-A2DFEEB28B17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&lt;número&gt;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E051B1-8342-4A74-B4F4-AE1123A1FEE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396720" y="2274840"/>
            <a:ext cx="714456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396720" y="5220000"/>
            <a:ext cx="714456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531FF8-CC6E-449B-AF8C-06D4B907619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96720" y="227484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057560" y="227484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396720" y="522000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/>
          </p:nvPr>
        </p:nvSpPr>
        <p:spPr>
          <a:xfrm>
            <a:off x="4057560" y="522000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C9A605-C4AF-4808-B5C9-C8B08E755EC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396720" y="2274840"/>
            <a:ext cx="230040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2812680" y="2274840"/>
            <a:ext cx="230040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5228280" y="2274840"/>
            <a:ext cx="230040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5"/>
          <p:cNvSpPr>
            <a:spLocks noGrp="1"/>
          </p:cNvSpPr>
          <p:nvPr>
            <p:ph/>
          </p:nvPr>
        </p:nvSpPr>
        <p:spPr>
          <a:xfrm>
            <a:off x="396720" y="5220000"/>
            <a:ext cx="230040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6"/>
          <p:cNvSpPr>
            <a:spLocks noGrp="1"/>
          </p:cNvSpPr>
          <p:nvPr>
            <p:ph/>
          </p:nvPr>
        </p:nvSpPr>
        <p:spPr>
          <a:xfrm>
            <a:off x="2812680" y="5220000"/>
            <a:ext cx="230040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7"/>
          <p:cNvSpPr>
            <a:spLocks noGrp="1"/>
          </p:cNvSpPr>
          <p:nvPr>
            <p:ph/>
          </p:nvPr>
        </p:nvSpPr>
        <p:spPr>
          <a:xfrm>
            <a:off x="5228280" y="5220000"/>
            <a:ext cx="230040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9BDE00-9D70-4400-A0E3-4DF26BCAD3B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subTitle"/>
          </p:nvPr>
        </p:nvSpPr>
        <p:spPr>
          <a:xfrm>
            <a:off x="396720" y="2274840"/>
            <a:ext cx="7144560" cy="5637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9EE2D1-AB52-448B-8C77-42FC08884E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96720" y="2274840"/>
            <a:ext cx="7144560" cy="5637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06C21D-239F-4AE6-8710-44DE79E2AA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96720" y="2274840"/>
            <a:ext cx="3486240" cy="5637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057560" y="2274840"/>
            <a:ext cx="3486240" cy="5637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ED626C7-4BD8-4B1C-8325-B5419FE6216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B566074-D769-48A6-8036-D51B39C3D90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subTitle"/>
          </p:nvPr>
        </p:nvSpPr>
        <p:spPr>
          <a:xfrm>
            <a:off x="396720" y="387720"/>
            <a:ext cx="7144200" cy="7522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F2A99C-5255-4E65-9002-632AE5C2B16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396720" y="227484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/>
          </p:nvPr>
        </p:nvSpPr>
        <p:spPr>
          <a:xfrm>
            <a:off x="4057560" y="2274840"/>
            <a:ext cx="3486240" cy="5637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/>
          </p:nvPr>
        </p:nvSpPr>
        <p:spPr>
          <a:xfrm>
            <a:off x="396720" y="522000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22D0279-0504-42EB-9544-92918AFA88E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96720" y="2274840"/>
            <a:ext cx="3486240" cy="5637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/>
          </p:nvPr>
        </p:nvSpPr>
        <p:spPr>
          <a:xfrm>
            <a:off x="4057560" y="227484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/>
          </p:nvPr>
        </p:nvSpPr>
        <p:spPr>
          <a:xfrm>
            <a:off x="4057560" y="522000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EC12708-8A11-4643-AB50-DA8294D523A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396720" y="227484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057560" y="2274840"/>
            <a:ext cx="348624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/>
          </p:nvPr>
        </p:nvSpPr>
        <p:spPr>
          <a:xfrm>
            <a:off x="396720" y="5220000"/>
            <a:ext cx="7144560" cy="268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6D8FDB-BCD5-4EA1-8A49-0757FC3B84F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6"/>
          <p:cNvGrpSpPr/>
          <p:nvPr/>
        </p:nvGrpSpPr>
        <p:grpSpPr>
          <a:xfrm>
            <a:off x="-7200" y="-11880"/>
            <a:ext cx="7962120" cy="9744840"/>
            <a:chOff x="-7200" y="-11880"/>
            <a:chExt cx="7962120" cy="9744840"/>
          </a:xfrm>
        </p:grpSpPr>
        <p:sp>
          <p:nvSpPr>
            <p:cNvPr id="1" name="Freeform 6"/>
            <p:cNvSpPr/>
            <p:nvPr/>
          </p:nvSpPr>
          <p:spPr>
            <a:xfrm>
              <a:off x="-7200" y="5689080"/>
              <a:ext cx="396360" cy="4043880"/>
            </a:xfrm>
            <a:custGeom>
              <a:avLst/>
              <a:gdLst>
                <a:gd name="textAreaLeft" fmla="*/ 0 w 396360"/>
                <a:gd name="textAreaRight" fmla="*/ 397080 w 396360"/>
                <a:gd name="textAreaTop" fmla="*/ 0 h 4043880"/>
                <a:gd name="textAreaBottom" fmla="*/ 4044600 h 404388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cxnSp>
          <p:nvCxnSpPr>
            <p:cNvPr id="2" name="Straight Connector 7"/>
            <p:cNvCxnSpPr/>
            <p:nvPr/>
          </p:nvCxnSpPr>
          <p:spPr>
            <a:xfrm flipV="1">
              <a:off x="4454640" y="5919120"/>
              <a:ext cx="3493080" cy="3803400"/>
            </a:xfrm>
            <a:prstGeom prst="straightConnector1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</p:cxnSp>
        <p:cxnSp>
          <p:nvCxnSpPr>
            <p:cNvPr id="3" name="Straight Connector 8"/>
            <p:cNvCxnSpPr/>
            <p:nvPr/>
          </p:nvCxnSpPr>
          <p:spPr>
            <a:xfrm>
              <a:off x="6114600" y="0"/>
              <a:ext cx="1059120" cy="9722520"/>
            </a:xfrm>
            <a:prstGeom prst="straightConnector1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</p:cxnSp>
        <p:sp>
          <p:nvSpPr>
            <p:cNvPr id="4" name="Freeform 9"/>
            <p:cNvSpPr/>
            <p:nvPr/>
          </p:nvSpPr>
          <p:spPr>
            <a:xfrm>
              <a:off x="5983920" y="0"/>
              <a:ext cx="1969560" cy="9732960"/>
            </a:xfrm>
            <a:custGeom>
              <a:avLst/>
              <a:gdLst>
                <a:gd name="textAreaLeft" fmla="*/ 0 w 1969560"/>
                <a:gd name="textAreaRight" fmla="*/ 1970280 w 19695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" name="Freeform 10"/>
            <p:cNvSpPr/>
            <p:nvPr/>
          </p:nvSpPr>
          <p:spPr>
            <a:xfrm>
              <a:off x="6255720" y="-11880"/>
              <a:ext cx="1690560" cy="9732960"/>
            </a:xfrm>
            <a:custGeom>
              <a:avLst/>
              <a:gdLst>
                <a:gd name="textAreaLeft" fmla="*/ 0 w 1690560"/>
                <a:gd name="textAreaRight" fmla="*/ 1691280 w 16905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" name="Freeform 11"/>
            <p:cNvSpPr/>
            <p:nvPr/>
          </p:nvSpPr>
          <p:spPr>
            <a:xfrm>
              <a:off x="5763240" y="5556960"/>
              <a:ext cx="2181600" cy="4164120"/>
            </a:xfrm>
            <a:custGeom>
              <a:avLst/>
              <a:gdLst>
                <a:gd name="textAreaLeft" fmla="*/ 0 w 2181600"/>
                <a:gd name="textAreaRight" fmla="*/ 2182320 w 2181600"/>
                <a:gd name="textAreaTop" fmla="*/ 0 h 4164120"/>
                <a:gd name="textAreaBottom" fmla="*/ 4164840 h 416412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" name="Freeform 12"/>
            <p:cNvSpPr/>
            <p:nvPr/>
          </p:nvSpPr>
          <p:spPr>
            <a:xfrm>
              <a:off x="6086520" y="-11880"/>
              <a:ext cx="1859760" cy="9732960"/>
            </a:xfrm>
            <a:custGeom>
              <a:avLst/>
              <a:gdLst>
                <a:gd name="textAreaLeft" fmla="*/ 0 w 1859760"/>
                <a:gd name="textAreaRight" fmla="*/ 1860480 w 18597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" name="Freeform 13"/>
            <p:cNvSpPr/>
            <p:nvPr/>
          </p:nvSpPr>
          <p:spPr>
            <a:xfrm>
              <a:off x="7202520" y="-11880"/>
              <a:ext cx="743760" cy="9732960"/>
            </a:xfrm>
            <a:custGeom>
              <a:avLst/>
              <a:gdLst>
                <a:gd name="textAreaLeft" fmla="*/ 0 w 743760"/>
                <a:gd name="textAreaRight" fmla="*/ 744480 w 7437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" name="Freeform 14"/>
            <p:cNvSpPr/>
            <p:nvPr/>
          </p:nvSpPr>
          <p:spPr>
            <a:xfrm>
              <a:off x="7027560" y="-11880"/>
              <a:ext cx="925560" cy="9732960"/>
            </a:xfrm>
            <a:custGeom>
              <a:avLst/>
              <a:gdLst>
                <a:gd name="textAreaLeft" fmla="*/ 0 w 925560"/>
                <a:gd name="textAreaRight" fmla="*/ 926280 w 9255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0" name="Freeform 15"/>
            <p:cNvSpPr/>
            <p:nvPr/>
          </p:nvSpPr>
          <p:spPr>
            <a:xfrm>
              <a:off x="7005600" y="6937200"/>
              <a:ext cx="949320" cy="2783880"/>
            </a:xfrm>
            <a:custGeom>
              <a:avLst/>
              <a:gdLst>
                <a:gd name="textAreaLeft" fmla="*/ 0 w 949320"/>
                <a:gd name="textAreaRight" fmla="*/ 950040 w 949320"/>
                <a:gd name="textAreaTop" fmla="*/ 0 h 2783880"/>
                <a:gd name="textAreaBottom" fmla="*/ 2784600 h 27838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11" name="Group 6"/>
          <p:cNvGrpSpPr/>
          <p:nvPr/>
        </p:nvGrpSpPr>
        <p:grpSpPr>
          <a:xfrm>
            <a:off x="-7200" y="-11880"/>
            <a:ext cx="7962120" cy="9744840"/>
            <a:chOff x="-7200" y="-11880"/>
            <a:chExt cx="7962120" cy="9744840"/>
          </a:xfrm>
        </p:grpSpPr>
        <p:cxnSp>
          <p:nvCxnSpPr>
            <p:cNvPr id="12" name="Straight Connector 27"/>
            <p:cNvCxnSpPr/>
            <p:nvPr/>
          </p:nvCxnSpPr>
          <p:spPr>
            <a:xfrm flipV="1">
              <a:off x="4454640" y="5919120"/>
              <a:ext cx="3493080" cy="3803400"/>
            </a:xfrm>
            <a:prstGeom prst="straightConnector1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</p:cxnSp>
        <p:cxnSp>
          <p:nvCxnSpPr>
            <p:cNvPr id="13" name="Straight Connector 28"/>
            <p:cNvCxnSpPr/>
            <p:nvPr/>
          </p:nvCxnSpPr>
          <p:spPr>
            <a:xfrm>
              <a:off x="6114600" y="0"/>
              <a:ext cx="1059120" cy="9722520"/>
            </a:xfrm>
            <a:prstGeom prst="straightConnector1">
              <a:avLst/>
            </a:prstGeom>
            <a:ln cap="rnd" w="9525">
              <a:solidFill>
                <a:srgbClr val="5fcbef">
                  <a:alpha val="70000"/>
                </a:srgbClr>
              </a:solidFill>
              <a:round/>
            </a:ln>
          </p:spPr>
        </p:cxnSp>
        <p:sp>
          <p:nvSpPr>
            <p:cNvPr id="14" name="Freeform 29"/>
            <p:cNvSpPr/>
            <p:nvPr/>
          </p:nvSpPr>
          <p:spPr>
            <a:xfrm>
              <a:off x="5983920" y="0"/>
              <a:ext cx="1969560" cy="9732960"/>
            </a:xfrm>
            <a:custGeom>
              <a:avLst/>
              <a:gdLst>
                <a:gd name="textAreaLeft" fmla="*/ 0 w 1969560"/>
                <a:gd name="textAreaRight" fmla="*/ 1970280 w 19695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5" name="Freeform 30"/>
            <p:cNvSpPr/>
            <p:nvPr/>
          </p:nvSpPr>
          <p:spPr>
            <a:xfrm>
              <a:off x="6255720" y="-11880"/>
              <a:ext cx="1690560" cy="9732960"/>
            </a:xfrm>
            <a:custGeom>
              <a:avLst/>
              <a:gdLst>
                <a:gd name="textAreaLeft" fmla="*/ 0 w 1690560"/>
                <a:gd name="textAreaRight" fmla="*/ 1691280 w 16905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6" name="Freeform 31"/>
            <p:cNvSpPr/>
            <p:nvPr/>
          </p:nvSpPr>
          <p:spPr>
            <a:xfrm>
              <a:off x="5763240" y="5556960"/>
              <a:ext cx="2181600" cy="4164120"/>
            </a:xfrm>
            <a:custGeom>
              <a:avLst/>
              <a:gdLst>
                <a:gd name="textAreaLeft" fmla="*/ 0 w 2181600"/>
                <a:gd name="textAreaRight" fmla="*/ 2182320 w 2181600"/>
                <a:gd name="textAreaTop" fmla="*/ 0 h 4164120"/>
                <a:gd name="textAreaBottom" fmla="*/ 4164840 h 416412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7" name="Freeform 32"/>
            <p:cNvSpPr/>
            <p:nvPr/>
          </p:nvSpPr>
          <p:spPr>
            <a:xfrm>
              <a:off x="6086520" y="-11880"/>
              <a:ext cx="1859760" cy="9732960"/>
            </a:xfrm>
            <a:custGeom>
              <a:avLst/>
              <a:gdLst>
                <a:gd name="textAreaLeft" fmla="*/ 0 w 1859760"/>
                <a:gd name="textAreaRight" fmla="*/ 1860480 w 18597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8" name="Freeform 33"/>
            <p:cNvSpPr/>
            <p:nvPr/>
          </p:nvSpPr>
          <p:spPr>
            <a:xfrm>
              <a:off x="7202520" y="-11880"/>
              <a:ext cx="743760" cy="9732960"/>
            </a:xfrm>
            <a:custGeom>
              <a:avLst/>
              <a:gdLst>
                <a:gd name="textAreaLeft" fmla="*/ 0 w 743760"/>
                <a:gd name="textAreaRight" fmla="*/ 744480 w 7437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9" name="Freeform 34"/>
            <p:cNvSpPr/>
            <p:nvPr/>
          </p:nvSpPr>
          <p:spPr>
            <a:xfrm>
              <a:off x="7027560" y="-11880"/>
              <a:ext cx="925560" cy="9732960"/>
            </a:xfrm>
            <a:custGeom>
              <a:avLst/>
              <a:gdLst>
                <a:gd name="textAreaLeft" fmla="*/ 0 w 925560"/>
                <a:gd name="textAreaRight" fmla="*/ 926280 w 925560"/>
                <a:gd name="textAreaTop" fmla="*/ 0 h 9732960"/>
                <a:gd name="textAreaBottom" fmla="*/ 9733680 h 973296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0" name="Freeform 35"/>
            <p:cNvSpPr/>
            <p:nvPr/>
          </p:nvSpPr>
          <p:spPr>
            <a:xfrm>
              <a:off x="7005600" y="6937200"/>
              <a:ext cx="949320" cy="2783880"/>
            </a:xfrm>
            <a:custGeom>
              <a:avLst/>
              <a:gdLst>
                <a:gd name="textAreaLeft" fmla="*/ 0 w 949320"/>
                <a:gd name="textAreaRight" fmla="*/ 950040 w 949320"/>
                <a:gd name="textAreaTop" fmla="*/ 0 h 2783880"/>
                <a:gd name="textAreaBottom" fmla="*/ 2784600 h 278388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1" name="Freeform 17"/>
            <p:cNvSpPr/>
            <p:nvPr/>
          </p:nvSpPr>
          <p:spPr>
            <a:xfrm>
              <a:off x="-7200" y="-11880"/>
              <a:ext cx="749160" cy="8076960"/>
            </a:xfrm>
            <a:custGeom>
              <a:avLst/>
              <a:gdLst>
                <a:gd name="textAreaLeft" fmla="*/ 0 w 749160"/>
                <a:gd name="textAreaRight" fmla="*/ 749880 w 749160"/>
                <a:gd name="textAreaTop" fmla="*/ 0 h 8076960"/>
                <a:gd name="textAreaBottom" fmla="*/ 8077680 h 8076960"/>
              </a:gdLst>
              <a:ah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96720" y="387720"/>
            <a:ext cx="7144200" cy="162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do título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96720" y="2274840"/>
            <a:ext cx="3485880" cy="2688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057560" y="2274840"/>
            <a:ext cx="3485880" cy="2688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96720" y="5220000"/>
            <a:ext cx="7144200" cy="2688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ftr" idx="1"/>
          </p:nvPr>
        </p:nvSpPr>
        <p:spPr>
          <a:xfrm>
            <a:off x="529200" y="8564040"/>
            <a:ext cx="4012920" cy="516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sldNum" idx="2"/>
          </p:nvPr>
        </p:nvSpPr>
        <p:spPr>
          <a:xfrm>
            <a:off x="5595480" y="8564040"/>
            <a:ext cx="444240" cy="516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pt-PT" sz="780" spc="-1" strike="noStrike">
                <a:solidFill>
                  <a:schemeClr val="accent1"/>
                </a:solidFill>
                <a:latin typeface="Trebuchet M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3074C65C-9E0A-4C7D-B613-3EB94E65D581}" type="slidenum">
              <a:rPr b="0" lang="pt-PT" sz="780" spc="-1" strike="noStrike">
                <a:solidFill>
                  <a:schemeClr val="accent1"/>
                </a:solidFill>
                <a:latin typeface="Trebuchet MS"/>
              </a:rPr>
              <a:t>&lt;número&gt;</a:t>
            </a:fld>
            <a:endParaRPr b="0" lang="pt-PT" sz="78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7"/>
          <p:cNvSpPr>
            <a:spLocks noGrp="1"/>
          </p:cNvSpPr>
          <p:nvPr>
            <p:ph type="dt" idx="3"/>
          </p:nvPr>
        </p:nvSpPr>
        <p:spPr>
          <a:xfrm>
            <a:off x="4692960" y="8564040"/>
            <a:ext cx="593280" cy="516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felisberto.veiga@cimacturismo.com" TargetMode="Externa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9.xml"/><Relationship Id="rId7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Imagem 11" descr=""/>
          <p:cNvPicPr/>
          <p:nvPr/>
        </p:nvPicPr>
        <p:blipFill>
          <a:blip r:embed="rId1"/>
          <a:stretch/>
        </p:blipFill>
        <p:spPr>
          <a:xfrm>
            <a:off x="15120" y="864360"/>
            <a:ext cx="4669560" cy="4669560"/>
          </a:xfrm>
          <a:prstGeom prst="rect">
            <a:avLst/>
          </a:prstGeom>
          <a:ln w="0">
            <a:noFill/>
          </a:ln>
        </p:spPr>
      </p:pic>
      <p:sp>
        <p:nvSpPr>
          <p:cNvPr id="72" name="CaixaDeTexto 15"/>
          <p:cNvSpPr/>
          <p:nvPr/>
        </p:nvSpPr>
        <p:spPr>
          <a:xfrm>
            <a:off x="4083120" y="2751120"/>
            <a:ext cx="2833560" cy="38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en-US" sz="1600" spc="-1" strike="noStrike">
                <a:solidFill>
                  <a:schemeClr val="accent5"/>
                </a:solidFill>
                <a:latin typeface="Trebuchet MS"/>
              </a:rPr>
              <a:t>1º DIA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1200" spc="-1" strike="noStrike">
                <a:solidFill>
                  <a:srgbClr val="c00000"/>
                </a:solidFill>
                <a:latin typeface="Trebuchet MS"/>
              </a:rPr>
              <a:t>8:00 - 13:00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rgbClr val="259bf1"/>
                </a:solidFill>
                <a:latin typeface="Arial Narrow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</a:rPr>
              <a:t>Cidade Velha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</a:rPr>
              <a:t>Jardim Botânico Nacional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1" lang="en-US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</a:rPr>
              <a:t>Rui Vaz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accent5"/>
                </a:solidFill>
                <a:latin typeface="Arial Narrow"/>
                <a:ea typeface="Microsoft YaHei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Almoço em Rui Vaz: 13:00 – 14:00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14:00 - 19:00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accent5"/>
                </a:solidFill>
                <a:latin typeface="Arial Narrow"/>
                <a:ea typeface="Microsoft YaHei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Miradouro Cruz de Picos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Gruta de Águas Belas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Cascata na Ribeira da Barca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Jantar em Assomada: 19:30 – 21:00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i="1" lang="en-US" sz="1200" spc="-1" strike="noStrike">
                <a:solidFill>
                  <a:srgbClr val="259bf1"/>
                </a:solidFill>
                <a:latin typeface="Trebuchet MS"/>
                <a:ea typeface="Microsoft YaHei"/>
              </a:rPr>
              <a:t>Dormida em Assomada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TextBox 9"/>
          <p:cNvSpPr/>
          <p:nvPr/>
        </p:nvSpPr>
        <p:spPr>
          <a:xfrm>
            <a:off x="208080" y="4969080"/>
            <a:ext cx="3792240" cy="82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4" name="Tabela 9"/>
          <p:cNvGraphicFramePr/>
          <p:nvPr/>
        </p:nvGraphicFramePr>
        <p:xfrm>
          <a:off x="0" y="8945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93400">
                <a:tc gridSpan="2"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endParaRPr b="0" i="1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en-US" sz="1000" spc="-1" strike="noStrike">
                          <a:solidFill>
                            <a:schemeClr val="dk1"/>
                          </a:solidFill>
                          <a:latin typeface="Arial Narrow"/>
                          <a:ea typeface="Microsoft YaHei"/>
                        </a:rPr>
                        <a:t>www.cimacturismo</a:t>
                      </a:r>
                      <a:r>
                        <a:rPr b="0" i="1" lang="pt-PT" sz="1000" spc="-1" strike="noStrike">
                          <a:solidFill>
                            <a:schemeClr val="dk1"/>
                          </a:solidFill>
                          <a:latin typeface="Arial Narrow"/>
                          <a:ea typeface="Microsoft YaHei"/>
                        </a:rPr>
                        <a:t>.com</a:t>
                      </a:r>
                      <a:r>
                        <a:rPr b="0" i="1" lang="pt-PT" sz="1000" spc="-1" strike="noStrike">
                          <a:solidFill>
                            <a:schemeClr val="dk1"/>
                          </a:solidFill>
                          <a:latin typeface="Arial Narrow"/>
                          <a:ea typeface="Microsoft YaHei"/>
                        </a:rPr>
                        <a:t> | maria.josé@</a:t>
                      </a:r>
                      <a:r>
                        <a:rPr b="0" i="1" lang="en-US" sz="1000" spc="-1" strike="noStrike">
                          <a:solidFill>
                            <a:schemeClr val="dk1"/>
                          </a:solidFill>
                          <a:latin typeface="Arial Narrow"/>
                          <a:ea typeface="Microsoft YaHei"/>
                        </a:rPr>
                        <a:t>cimacturismo</a:t>
                      </a:r>
                      <a:r>
                        <a:rPr b="0" i="1" lang="pt-PT" sz="1000" spc="-1" strike="noStrike">
                          <a:solidFill>
                            <a:schemeClr val="dk1"/>
                          </a:solidFill>
                          <a:latin typeface="Arial Narrow"/>
                          <a:ea typeface="Microsoft YaHei"/>
                        </a:rPr>
                        <a:t>.com</a:t>
                      </a:r>
                      <a:r>
                        <a:rPr b="0" i="1" lang="pt-PT" sz="1000" spc="-1" strike="noStrike">
                          <a:solidFill>
                            <a:schemeClr val="dk1"/>
                          </a:solidFill>
                          <a:latin typeface="Arial Narrow"/>
                          <a:ea typeface="Microsoft YaHei"/>
                        </a:rPr>
                        <a:t>  | </a:t>
                      </a:r>
                      <a:r>
                        <a:rPr b="0" i="1" lang="pt-PT" sz="1000" spc="-1" strike="noStrike">
                          <a:solidFill>
                            <a:schemeClr val="dk1"/>
                          </a:solidFill>
                          <a:latin typeface="Arial Narrow"/>
                          <a:ea typeface="Microsoft YaHei"/>
                          <a:hlinkClick r:id="rId2"/>
                        </a:rPr>
                        <a:t>felisberto.veiga@cimacturismo.com</a:t>
                      </a:r>
                      <a:r>
                        <a:rPr b="0" i="1" lang="pt-PT" sz="1000" spc="-1" strike="noStrike">
                          <a:solidFill>
                            <a:schemeClr val="dk1"/>
                          </a:solidFill>
                          <a:latin typeface="Arial Narrow"/>
                          <a:ea typeface="Microsoft YaHei"/>
                        </a:rPr>
                        <a:t> </a:t>
                      </a:r>
                      <a:r>
                        <a:rPr b="0" i="1" lang="pt-PT" sz="1000" spc="-1" strike="noStrike">
                          <a:solidFill>
                            <a:schemeClr val="dk1"/>
                          </a:solidFill>
                          <a:latin typeface="Arial Narrow"/>
                          <a:ea typeface="Microsoft YaHei"/>
                        </a:rPr>
                        <a:t>| helpdesk@cimacturismo.com</a:t>
                      </a:r>
                      <a:endParaRPr b="0" i="1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i="1" lang="pt-PT" sz="10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Distrito Central de Achada Riba | CP.3 - Cidade de Assomada | R/C 1º Direito ! Edifício CIMAC Residencial | Assomada | </a:t>
                      </a:r>
                      <a:r>
                        <a:rPr b="0" i="1" lang="pt-PT" sz="10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+238 – 265 53 53  | +238 –  991 73 02</a:t>
                      </a:r>
                      <a:endParaRPr b="0" i="1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i="1" lang="pt-PT" sz="12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5" name="Table 1"/>
          <p:cNvGraphicFramePr/>
          <p:nvPr/>
        </p:nvGraphicFramePr>
        <p:xfrm>
          <a:off x="0" y="7565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Operado por: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76" name="TextBox 8"/>
          <p:cNvSpPr/>
          <p:nvPr/>
        </p:nvSpPr>
        <p:spPr>
          <a:xfrm>
            <a:off x="2889360" y="586440"/>
            <a:ext cx="3444480" cy="21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300" spc="-1" strike="noStrike">
                <a:solidFill>
                  <a:schemeClr val="dk1"/>
                </a:solidFill>
                <a:latin typeface="Trebuchet MS"/>
              </a:rPr>
              <a:t>2 Dias | </a:t>
            </a:r>
            <a:r>
              <a:rPr b="0" lang="en-US" sz="1300" spc="-1" strike="noStrike">
                <a:solidFill>
                  <a:srgbClr val="259bf1"/>
                </a:solidFill>
                <a:latin typeface="Trebuchet MS"/>
              </a:rPr>
              <a:t>1 Ilha 10 Destinos</a:t>
            </a:r>
            <a:br>
              <a:rPr sz="1400"/>
            </a:br>
            <a:r>
              <a:rPr b="1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Cobertura de seguro de viagens;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para 2 almoços / por Pax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para 1 jantar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/ por Pax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para 2 Snak / Dia / por Pax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para 2 garrafas de água mineral / Dia / por Pax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Pequeno-almoço típico;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1 noite de dormida em Assomada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TextBox 7"/>
          <p:cNvSpPr/>
          <p:nvPr/>
        </p:nvSpPr>
        <p:spPr>
          <a:xfrm>
            <a:off x="1589760" y="402120"/>
            <a:ext cx="47289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ILHA SANTIAGO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CaixaDeTexto 15"/>
          <p:cNvSpPr/>
          <p:nvPr/>
        </p:nvSpPr>
        <p:spPr>
          <a:xfrm>
            <a:off x="3922200" y="5385240"/>
            <a:ext cx="3460320" cy="216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en-US" sz="1600" spc="-1" strike="noStrike">
                <a:solidFill>
                  <a:schemeClr val="accent5"/>
                </a:solidFill>
                <a:latin typeface="Trebuchet MS"/>
              </a:rPr>
              <a:t>2º DIA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1200" spc="-1" strike="noStrike">
                <a:solidFill>
                  <a:srgbClr val="c00000"/>
                </a:solidFill>
                <a:latin typeface="Trebuchet MS"/>
              </a:rPr>
              <a:t>8:00 - 13:00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rgbClr val="259bf1"/>
                </a:solidFill>
                <a:latin typeface="Arial Narrow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</a:rPr>
              <a:t>Centro Histórico de Assomada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rgbClr val="259bf1"/>
                </a:solidFill>
                <a:latin typeface="Arial Narrow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</a:rPr>
              <a:t>Parque Natural de Serra Malagueta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</a:rPr>
              <a:t>Campo de Concentração em Tarrafal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</a:rPr>
              <a:t>Comunidade de Rabelados em Calheta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Almoço em Tarrafal: 14:00 – 15:30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15:30 - 19:00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accent5"/>
                </a:solidFill>
                <a:latin typeface="Arial Narrow"/>
                <a:ea typeface="Microsoft YaHei"/>
              </a:rPr>
              <a:t>» </a:t>
            </a:r>
            <a:r>
              <a:rPr b="0" i="1" lang="en-US" sz="1200" spc="-1" strike="noStrike">
                <a:solidFill>
                  <a:schemeClr val="accent5"/>
                </a:solidFill>
                <a:latin typeface="Trebuchet MS"/>
                <a:ea typeface="Microsoft YaHei"/>
              </a:rPr>
              <a:t>Tempo de relaxe na praia do Tarrafal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rgbClr val="259bf1"/>
                </a:solidFill>
                <a:latin typeface="Arial Narrow"/>
                <a:ea typeface="Microsoft YaHei"/>
              </a:rPr>
              <a:t>» </a:t>
            </a:r>
            <a:r>
              <a:rPr b="0" i="1" lang="en-US" sz="1200" spc="-1" strike="noStrike">
                <a:solidFill>
                  <a:srgbClr val="259bf1"/>
                </a:solidFill>
                <a:latin typeface="Trebuchet MS"/>
                <a:ea typeface="Microsoft YaHei"/>
              </a:rPr>
              <a:t>Regresso à Cidade da Praia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" descr=""/>
          <p:cNvPicPr/>
          <p:nvPr/>
        </p:nvPicPr>
        <p:blipFill>
          <a:blip r:embed="rId3"/>
          <a:stretch/>
        </p:blipFill>
        <p:spPr>
          <a:xfrm>
            <a:off x="776160" y="40320"/>
            <a:ext cx="2575440" cy="397440"/>
          </a:xfrm>
          <a:prstGeom prst="rect">
            <a:avLst/>
          </a:prstGeom>
          <a:ln w="0">
            <a:noFill/>
          </a:ln>
        </p:spPr>
      </p:pic>
      <p:sp>
        <p:nvSpPr>
          <p:cNvPr id="80" name="TextBox 38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TextBox 39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CaixaDeTexto 10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extBox 40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RF-TOUR/2024/TS-01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4" name="" descr=""/>
          <p:cNvPicPr/>
          <p:nvPr/>
        </p:nvPicPr>
        <p:blipFill>
          <a:blip r:embed="rId4"/>
          <a:stretch/>
        </p:blipFill>
        <p:spPr>
          <a:xfrm>
            <a:off x="9360" y="7615080"/>
            <a:ext cx="1319040" cy="610200"/>
          </a:xfrm>
          <a:prstGeom prst="rect">
            <a:avLst/>
          </a:prstGeom>
          <a:ln w="0">
            <a:noFill/>
          </a:ln>
        </p:spPr>
      </p:pic>
      <p:pic>
        <p:nvPicPr>
          <p:cNvPr id="85" name="" descr=""/>
          <p:cNvPicPr/>
          <p:nvPr/>
        </p:nvPicPr>
        <p:blipFill>
          <a:blip r:embed="rId5"/>
          <a:stretch/>
        </p:blipFill>
        <p:spPr>
          <a:xfrm>
            <a:off x="6577200" y="9185040"/>
            <a:ext cx="1321920" cy="322200"/>
          </a:xfrm>
          <a:prstGeom prst="rect">
            <a:avLst/>
          </a:prstGeom>
          <a:ln w="0">
            <a:noFill/>
          </a:ln>
        </p:spPr>
      </p:pic>
      <p:sp>
        <p:nvSpPr>
          <p:cNvPr id="86" name="TextBox 41"/>
          <p:cNvSpPr/>
          <p:nvPr/>
        </p:nvSpPr>
        <p:spPr>
          <a:xfrm>
            <a:off x="136080" y="5797080"/>
            <a:ext cx="3978720" cy="173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Termos e condições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Cancelamento grátis até 48 h de antecedência, com reembolso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Duração 2 dias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Guia Espanhol, Inglês, Francês, Português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Para informação completa consultar www.cimacturismo.com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Imagem 11" descr=""/>
          <p:cNvPicPr/>
          <p:nvPr/>
        </p:nvPicPr>
        <p:blipFill>
          <a:blip r:embed="rId1"/>
          <a:stretch/>
        </p:blipFill>
        <p:spPr>
          <a:xfrm>
            <a:off x="-18720" y="686520"/>
            <a:ext cx="6016320" cy="6016320"/>
          </a:xfrm>
          <a:prstGeom prst="rect">
            <a:avLst/>
          </a:prstGeom>
          <a:ln w="0">
            <a:noFill/>
          </a:ln>
        </p:spPr>
      </p:pic>
      <p:sp>
        <p:nvSpPr>
          <p:cNvPr id="200" name="CaixaDeTexto 15"/>
          <p:cNvSpPr/>
          <p:nvPr/>
        </p:nvSpPr>
        <p:spPr>
          <a:xfrm>
            <a:off x="4617720" y="2844720"/>
            <a:ext cx="16556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9:00 - 17:00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TextBox 9"/>
          <p:cNvSpPr/>
          <p:nvPr/>
        </p:nvSpPr>
        <p:spPr>
          <a:xfrm>
            <a:off x="64080" y="6013080"/>
            <a:ext cx="656892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 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programa detalhado deve ser consultado em: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www.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residencialcimac.com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02" name="Tabela 9"/>
          <p:cNvGraphicFramePr/>
          <p:nvPr/>
        </p:nvGraphicFramePr>
        <p:xfrm>
          <a:off x="0" y="9161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8120">
                <a:tc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pt-PT" sz="8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 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Tel. : 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265 53 53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| Tel.:+238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265 55 66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917 89 06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991 73 02</a:t>
                      </a:r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lang="pt-PT" sz="10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5280">
                <a:tc>
                  <a:txBody>
                    <a:bodyPr anchor="b">
                      <a:noAutofit/>
                    </a:bodyPr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pt-PT" sz="105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www.residencialcimac.com | info@residencialcimac.com  | maria.josé@residencialcimac.com  | felisberto.veiga@residencialcimac.com</a:t>
                      </a:r>
                      <a:endParaRPr b="0" lang="pt-PT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" name="Table 1"/>
          <p:cNvGraphicFramePr/>
          <p:nvPr/>
        </p:nvGraphicFramePr>
        <p:xfrm>
          <a:off x="0" y="7781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Opéré par: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pic>
        <p:nvPicPr>
          <p:cNvPr id="204" name="Picture 2" descr="E:\DOSSIER 2020\residencialcimac\logos\rc\logo.png"/>
          <p:cNvPicPr/>
          <p:nvPr/>
        </p:nvPicPr>
        <p:blipFill>
          <a:blip r:embed="rId2"/>
          <a:stretch/>
        </p:blipFill>
        <p:spPr>
          <a:xfrm>
            <a:off x="42840" y="7932240"/>
            <a:ext cx="1485360" cy="456480"/>
          </a:xfrm>
          <a:prstGeom prst="rect">
            <a:avLst/>
          </a:prstGeom>
          <a:ln w="0">
            <a:noFill/>
          </a:ln>
        </p:spPr>
      </p:pic>
      <p:pic>
        <p:nvPicPr>
          <p:cNvPr id="205" name="Picture 42" descr=""/>
          <p:cNvPicPr/>
          <p:nvPr/>
        </p:nvPicPr>
        <p:blipFill>
          <a:blip r:embed="rId3"/>
          <a:stretch/>
        </p:blipFill>
        <p:spPr>
          <a:xfrm>
            <a:off x="6577920" y="9317880"/>
            <a:ext cx="1340280" cy="407520"/>
          </a:xfrm>
          <a:prstGeom prst="rect">
            <a:avLst/>
          </a:prstGeom>
          <a:ln w="0">
            <a:noFill/>
          </a:ln>
        </p:spPr>
      </p:pic>
      <p:sp>
        <p:nvSpPr>
          <p:cNvPr id="206" name="TextBox 8"/>
          <p:cNvSpPr/>
          <p:nvPr/>
        </p:nvSpPr>
        <p:spPr>
          <a:xfrm>
            <a:off x="2601360" y="900360"/>
            <a:ext cx="410364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Praia – Tarrafal - Praia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Cobertura de seguro de viagens para Multi-viagem;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Trebuchet MS"/>
              </a:rPr>
              <a:t>para 1 refeição por dia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extBox 34"/>
          <p:cNvSpPr/>
          <p:nvPr/>
        </p:nvSpPr>
        <p:spPr>
          <a:xfrm>
            <a:off x="3415320" y="462960"/>
            <a:ext cx="2257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TextBox 35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TextBox 36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CaixaDeTexto 9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TextBox 37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RF-TOUR/2024/TS-04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12" name="" descr=""/>
          <p:cNvPicPr/>
          <p:nvPr/>
        </p:nvPicPr>
        <p:blipFill>
          <a:blip r:embed="rId4"/>
          <a:stretch/>
        </p:blipFill>
        <p:spPr>
          <a:xfrm>
            <a:off x="20520" y="40680"/>
            <a:ext cx="2575440" cy="397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Imagem 27" descr=""/>
          <p:cNvPicPr/>
          <p:nvPr/>
        </p:nvPicPr>
        <p:blipFill>
          <a:blip r:embed="rId1"/>
          <a:stretch/>
        </p:blipFill>
        <p:spPr>
          <a:xfrm>
            <a:off x="-18720" y="686520"/>
            <a:ext cx="6016320" cy="6016320"/>
          </a:xfrm>
          <a:prstGeom prst="rect">
            <a:avLst/>
          </a:prstGeom>
          <a:ln w="0">
            <a:noFill/>
          </a:ln>
        </p:spPr>
      </p:pic>
      <p:sp>
        <p:nvSpPr>
          <p:cNvPr id="88" name="TextBox 8"/>
          <p:cNvSpPr/>
          <p:nvPr/>
        </p:nvSpPr>
        <p:spPr>
          <a:xfrm>
            <a:off x="2601360" y="900360"/>
            <a:ext cx="410364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Praia – Cidade Velha - Praia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Cobertura de seguro de viagens;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Trebuchet MS"/>
              </a:rPr>
              <a:t>para 1 refeição por dia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TextBox 7"/>
          <p:cNvSpPr/>
          <p:nvPr/>
        </p:nvSpPr>
        <p:spPr>
          <a:xfrm>
            <a:off x="3415320" y="462960"/>
            <a:ext cx="2257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TextBox 9"/>
          <p:cNvSpPr/>
          <p:nvPr/>
        </p:nvSpPr>
        <p:spPr>
          <a:xfrm>
            <a:off x="64080" y="6013080"/>
            <a:ext cx="656892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 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programa detalhado deve ser consultado em: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www.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residencialcimac.com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CaixaDeTexto 15"/>
          <p:cNvSpPr/>
          <p:nvPr/>
        </p:nvSpPr>
        <p:spPr>
          <a:xfrm>
            <a:off x="4545720" y="2916720"/>
            <a:ext cx="208764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9:00 - 13:00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/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15:00 - 19:00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2" name="Tabela 9"/>
          <p:cNvGraphicFramePr/>
          <p:nvPr/>
        </p:nvGraphicFramePr>
        <p:xfrm>
          <a:off x="0" y="9161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8120">
                <a:tc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pt-PT" sz="8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 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Tel. : 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265 53 53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| Tel.:+238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265 55 66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917 89 06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991 73 02</a:t>
                      </a:r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lang="pt-PT" sz="10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5280">
                <a:tc>
                  <a:txBody>
                    <a:bodyPr anchor="b">
                      <a:noAutofit/>
                    </a:bodyPr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pt-PT" sz="105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www.residencialcimac.com | info@residencialcimac.com  | maria.josé@residencialcimac.com  | felisberto.veiga@residencialcimac.com</a:t>
                      </a:r>
                      <a:endParaRPr b="0" lang="pt-PT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Table 1"/>
          <p:cNvGraphicFramePr/>
          <p:nvPr/>
        </p:nvGraphicFramePr>
        <p:xfrm>
          <a:off x="0" y="7781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Opéré par: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pic>
        <p:nvPicPr>
          <p:cNvPr id="94" name="Picture 2" descr="E:\DOSSIER 2020\residencialcimac\logos\rc\logo.png"/>
          <p:cNvPicPr/>
          <p:nvPr/>
        </p:nvPicPr>
        <p:blipFill>
          <a:blip r:embed="rId2"/>
          <a:stretch/>
        </p:blipFill>
        <p:spPr>
          <a:xfrm>
            <a:off x="42840" y="7932240"/>
            <a:ext cx="1485360" cy="456480"/>
          </a:xfrm>
          <a:prstGeom prst="rect">
            <a:avLst/>
          </a:prstGeom>
          <a:ln w="0">
            <a:noFill/>
          </a:ln>
        </p:spPr>
      </p:pic>
      <p:pic>
        <p:nvPicPr>
          <p:cNvPr id="95" name="Picture 31" descr=""/>
          <p:cNvPicPr/>
          <p:nvPr/>
        </p:nvPicPr>
        <p:blipFill>
          <a:blip r:embed="rId3"/>
          <a:stretch/>
        </p:blipFill>
        <p:spPr>
          <a:xfrm>
            <a:off x="6577920" y="9317880"/>
            <a:ext cx="1340280" cy="407520"/>
          </a:xfrm>
          <a:prstGeom prst="rect">
            <a:avLst/>
          </a:prstGeom>
          <a:ln w="0">
            <a:noFill/>
          </a:ln>
        </p:spPr>
      </p:pic>
      <p:sp>
        <p:nvSpPr>
          <p:cNvPr id="96" name="TextBox 6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Box 7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CaixaDeTexto 1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TextBox 23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RF-TOUR/2024/TS-02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0" name="" descr=""/>
          <p:cNvPicPr/>
          <p:nvPr/>
        </p:nvPicPr>
        <p:blipFill>
          <a:blip r:embed="rId4"/>
          <a:stretch/>
        </p:blipFill>
        <p:spPr>
          <a:xfrm>
            <a:off x="776520" y="40680"/>
            <a:ext cx="2575440" cy="397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Imagem 27" descr=""/>
          <p:cNvPicPr/>
          <p:nvPr/>
        </p:nvPicPr>
        <p:blipFill>
          <a:blip r:embed="rId1"/>
          <a:stretch/>
        </p:blipFill>
        <p:spPr>
          <a:xfrm>
            <a:off x="-18720" y="686520"/>
            <a:ext cx="6016320" cy="6016320"/>
          </a:xfrm>
          <a:prstGeom prst="rect">
            <a:avLst/>
          </a:prstGeom>
          <a:ln w="0">
            <a:noFill/>
          </a:ln>
        </p:spPr>
      </p:pic>
      <p:sp>
        <p:nvSpPr>
          <p:cNvPr id="102" name="CaixaDeTexto 34"/>
          <p:cNvSpPr/>
          <p:nvPr/>
        </p:nvSpPr>
        <p:spPr>
          <a:xfrm>
            <a:off x="4545720" y="2916720"/>
            <a:ext cx="208764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9:00 - 13:00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/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15:00 - 19:00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TextBox 9"/>
          <p:cNvSpPr/>
          <p:nvPr/>
        </p:nvSpPr>
        <p:spPr>
          <a:xfrm>
            <a:off x="64080" y="6013080"/>
            <a:ext cx="656892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 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programa detalhado deve ser consultado em: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www.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residencialcimac.com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4" name="Tabela 9"/>
          <p:cNvGraphicFramePr/>
          <p:nvPr/>
        </p:nvGraphicFramePr>
        <p:xfrm>
          <a:off x="0" y="9161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8120">
                <a:tc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pt-PT" sz="8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 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Tel. : 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265 53 53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| Tel.:+238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265 55 66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917 89 06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991 73 02</a:t>
                      </a:r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lang="pt-PT" sz="10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5280">
                <a:tc>
                  <a:txBody>
                    <a:bodyPr anchor="b">
                      <a:noAutofit/>
                    </a:bodyPr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pt-PT" sz="105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www.residencialcimac.com | info@residencialcimac.com  | maria.josé@residencialcimac.com  | felisberto.veiga@residencialcimac.com</a:t>
                      </a:r>
                      <a:endParaRPr b="0" lang="pt-PT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5" name="Table 1"/>
          <p:cNvGraphicFramePr/>
          <p:nvPr/>
        </p:nvGraphicFramePr>
        <p:xfrm>
          <a:off x="0" y="7781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Opéré par: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pic>
        <p:nvPicPr>
          <p:cNvPr id="106" name="Picture 2" descr="E:\DOSSIER 2020\residencialcimac\logos\rc\logo.png"/>
          <p:cNvPicPr/>
          <p:nvPr/>
        </p:nvPicPr>
        <p:blipFill>
          <a:blip r:embed="rId2"/>
          <a:stretch/>
        </p:blipFill>
        <p:spPr>
          <a:xfrm>
            <a:off x="42840" y="7932240"/>
            <a:ext cx="1485360" cy="456480"/>
          </a:xfrm>
          <a:prstGeom prst="rect">
            <a:avLst/>
          </a:prstGeom>
          <a:ln w="0">
            <a:noFill/>
          </a:ln>
        </p:spPr>
      </p:pic>
      <p:pic>
        <p:nvPicPr>
          <p:cNvPr id="107" name="Picture 54" descr=""/>
          <p:cNvPicPr/>
          <p:nvPr/>
        </p:nvPicPr>
        <p:blipFill>
          <a:blip r:embed="rId3"/>
          <a:stretch/>
        </p:blipFill>
        <p:spPr>
          <a:xfrm>
            <a:off x="6577920" y="9317880"/>
            <a:ext cx="1340280" cy="407520"/>
          </a:xfrm>
          <a:prstGeom prst="rect">
            <a:avLst/>
          </a:prstGeom>
          <a:ln w="0">
            <a:noFill/>
          </a:ln>
        </p:spPr>
      </p:pic>
      <p:sp>
        <p:nvSpPr>
          <p:cNvPr id="108" name="TextBox 8"/>
          <p:cNvSpPr/>
          <p:nvPr/>
        </p:nvSpPr>
        <p:spPr>
          <a:xfrm>
            <a:off x="2601360" y="900360"/>
            <a:ext cx="410364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Praia – Rui Vaz- Praia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Cobertura de seguro de viagens para Multi-viagem;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Trebuchet MS"/>
              </a:rPr>
              <a:t>para 1 refeição por dia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Box 1"/>
          <p:cNvSpPr/>
          <p:nvPr/>
        </p:nvSpPr>
        <p:spPr>
          <a:xfrm>
            <a:off x="3415320" y="462960"/>
            <a:ext cx="2257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TextBox 2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TextBox 3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CaixaDeTexto 2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TextBox 4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RF-TOUR/2024/TS-03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4"/>
          <a:stretch/>
        </p:blipFill>
        <p:spPr>
          <a:xfrm>
            <a:off x="776520" y="40680"/>
            <a:ext cx="2575440" cy="397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Imagem 11" descr=""/>
          <p:cNvPicPr/>
          <p:nvPr/>
        </p:nvPicPr>
        <p:blipFill>
          <a:blip r:embed="rId1"/>
          <a:stretch/>
        </p:blipFill>
        <p:spPr>
          <a:xfrm>
            <a:off x="-18720" y="686520"/>
            <a:ext cx="6016320" cy="6016320"/>
          </a:xfrm>
          <a:prstGeom prst="rect">
            <a:avLst/>
          </a:prstGeom>
          <a:ln w="0">
            <a:noFill/>
          </a:ln>
        </p:spPr>
      </p:pic>
      <p:sp>
        <p:nvSpPr>
          <p:cNvPr id="116" name="CaixaDeTexto 15"/>
          <p:cNvSpPr/>
          <p:nvPr/>
        </p:nvSpPr>
        <p:spPr>
          <a:xfrm>
            <a:off x="4520160" y="2916720"/>
            <a:ext cx="208764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9:00 - 13:00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/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15:00 - 19:00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TextBox 9"/>
          <p:cNvSpPr/>
          <p:nvPr/>
        </p:nvSpPr>
        <p:spPr>
          <a:xfrm>
            <a:off x="64080" y="6013080"/>
            <a:ext cx="656892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 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programa detalhado deve ser consultado em: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www.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residencialcimac.com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8" name="Tabela 9"/>
          <p:cNvGraphicFramePr/>
          <p:nvPr/>
        </p:nvGraphicFramePr>
        <p:xfrm>
          <a:off x="0" y="9161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8120">
                <a:tc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pt-PT" sz="8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 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Tel. : 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265 53 53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| Tel.:+238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265 55 66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917 89 06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991 73 02</a:t>
                      </a:r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lang="pt-PT" sz="10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5280">
                <a:tc>
                  <a:txBody>
                    <a:bodyPr anchor="b">
                      <a:noAutofit/>
                    </a:bodyPr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pt-PT" sz="105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www.residencialcimac.com | info@residencialcimac.com  | maria.josé@residencialcimac.com  | felisberto.veiga@residencialcimac.com</a:t>
                      </a:r>
                      <a:endParaRPr b="0" lang="pt-PT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9" name="Table 1"/>
          <p:cNvGraphicFramePr/>
          <p:nvPr/>
        </p:nvGraphicFramePr>
        <p:xfrm>
          <a:off x="0" y="7781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Opéré par: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pic>
        <p:nvPicPr>
          <p:cNvPr id="120" name="Picture 2" descr="E:\DOSSIER 2020\residencialcimac\logos\rc\logo.png"/>
          <p:cNvPicPr/>
          <p:nvPr/>
        </p:nvPicPr>
        <p:blipFill>
          <a:blip r:embed="rId2"/>
          <a:stretch/>
        </p:blipFill>
        <p:spPr>
          <a:xfrm>
            <a:off x="42840" y="7932240"/>
            <a:ext cx="1485360" cy="456480"/>
          </a:xfrm>
          <a:prstGeom prst="rect">
            <a:avLst/>
          </a:prstGeom>
          <a:ln w="0">
            <a:noFill/>
          </a:ln>
        </p:spPr>
      </p:pic>
      <p:pic>
        <p:nvPicPr>
          <p:cNvPr id="121" name="Picture 44" descr=""/>
          <p:cNvPicPr/>
          <p:nvPr/>
        </p:nvPicPr>
        <p:blipFill>
          <a:blip r:embed="rId3"/>
          <a:stretch/>
        </p:blipFill>
        <p:spPr>
          <a:xfrm>
            <a:off x="6577920" y="9317880"/>
            <a:ext cx="1340280" cy="407520"/>
          </a:xfrm>
          <a:prstGeom prst="rect">
            <a:avLst/>
          </a:prstGeom>
          <a:ln w="0">
            <a:noFill/>
          </a:ln>
        </p:spPr>
      </p:pic>
      <p:sp>
        <p:nvSpPr>
          <p:cNvPr id="122" name="TextBox 8"/>
          <p:cNvSpPr/>
          <p:nvPr/>
        </p:nvSpPr>
        <p:spPr>
          <a:xfrm>
            <a:off x="2601360" y="900360"/>
            <a:ext cx="410364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Praia – São Francisco- Praia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Cobertura de seguro de viagens para Multi-viagem;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Trebuchet MS"/>
              </a:rPr>
              <a:t>para 1 refeição por dia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TextBox 5"/>
          <p:cNvSpPr/>
          <p:nvPr/>
        </p:nvSpPr>
        <p:spPr>
          <a:xfrm>
            <a:off x="3415320" y="462960"/>
            <a:ext cx="2257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TextBox 10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TextBox 11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CaixaDeTexto 3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TextBox 12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RF-TOUR/2024/TS-04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8" name="" descr=""/>
          <p:cNvPicPr/>
          <p:nvPr/>
        </p:nvPicPr>
        <p:blipFill>
          <a:blip r:embed="rId4"/>
          <a:stretch/>
        </p:blipFill>
        <p:spPr>
          <a:xfrm>
            <a:off x="20520" y="40680"/>
            <a:ext cx="2575440" cy="397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Imagem 11" descr=""/>
          <p:cNvPicPr/>
          <p:nvPr/>
        </p:nvPicPr>
        <p:blipFill>
          <a:blip r:embed="rId1"/>
          <a:stretch/>
        </p:blipFill>
        <p:spPr>
          <a:xfrm>
            <a:off x="-18720" y="686520"/>
            <a:ext cx="6016320" cy="6016320"/>
          </a:xfrm>
          <a:prstGeom prst="rect">
            <a:avLst/>
          </a:prstGeom>
          <a:ln w="0">
            <a:noFill/>
          </a:ln>
        </p:spPr>
      </p:pic>
      <p:sp>
        <p:nvSpPr>
          <p:cNvPr id="130" name="CaixaDeTexto 15"/>
          <p:cNvSpPr/>
          <p:nvPr/>
        </p:nvSpPr>
        <p:spPr>
          <a:xfrm>
            <a:off x="4520160" y="2916720"/>
            <a:ext cx="208764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9:00 - 13:00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/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15:00 - 19:00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TextBox 9"/>
          <p:cNvSpPr/>
          <p:nvPr/>
        </p:nvSpPr>
        <p:spPr>
          <a:xfrm>
            <a:off x="64080" y="6013080"/>
            <a:ext cx="656892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 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programa detalhado deve ser consultado em: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www.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residencialcimac.com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32" name="Tabela 9"/>
          <p:cNvGraphicFramePr/>
          <p:nvPr/>
        </p:nvGraphicFramePr>
        <p:xfrm>
          <a:off x="0" y="9161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8120">
                <a:tc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pt-PT" sz="8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 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Tel. : 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265 53 53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| Tel.:+238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265 55 66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917 89 06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991 73 02</a:t>
                      </a:r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lang="pt-PT" sz="10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5280">
                <a:tc>
                  <a:txBody>
                    <a:bodyPr anchor="b">
                      <a:noAutofit/>
                    </a:bodyPr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pt-PT" sz="105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www.residencialcimac.com | info@residencialcimac.com  | maria.josé@residencialcimac.com  | felisberto.veiga@residencialcimac.com</a:t>
                      </a:r>
                      <a:endParaRPr b="0" lang="pt-PT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3" name="Table 1"/>
          <p:cNvGraphicFramePr/>
          <p:nvPr/>
        </p:nvGraphicFramePr>
        <p:xfrm>
          <a:off x="0" y="7781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Opéré par: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pic>
        <p:nvPicPr>
          <p:cNvPr id="134" name="Picture 2" descr="E:\DOSSIER 2020\residencialcimac\logos\rc\logo.png"/>
          <p:cNvPicPr/>
          <p:nvPr/>
        </p:nvPicPr>
        <p:blipFill>
          <a:blip r:embed="rId2"/>
          <a:stretch/>
        </p:blipFill>
        <p:spPr>
          <a:xfrm>
            <a:off x="42840" y="7932240"/>
            <a:ext cx="1485360" cy="456480"/>
          </a:xfrm>
          <a:prstGeom prst="rect">
            <a:avLst/>
          </a:prstGeom>
          <a:ln w="0">
            <a:noFill/>
          </a:ln>
        </p:spPr>
      </p:pic>
      <p:pic>
        <p:nvPicPr>
          <p:cNvPr id="135" name="Picture 44" descr=""/>
          <p:cNvPicPr/>
          <p:nvPr/>
        </p:nvPicPr>
        <p:blipFill>
          <a:blip r:embed="rId3"/>
          <a:stretch/>
        </p:blipFill>
        <p:spPr>
          <a:xfrm>
            <a:off x="6577920" y="9317880"/>
            <a:ext cx="1340280" cy="407520"/>
          </a:xfrm>
          <a:prstGeom prst="rect">
            <a:avLst/>
          </a:prstGeom>
          <a:ln w="0">
            <a:noFill/>
          </a:ln>
        </p:spPr>
      </p:pic>
      <p:sp>
        <p:nvSpPr>
          <p:cNvPr id="136" name="TextBox 8"/>
          <p:cNvSpPr/>
          <p:nvPr/>
        </p:nvSpPr>
        <p:spPr>
          <a:xfrm>
            <a:off x="2601360" y="900360"/>
            <a:ext cx="410364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Praia – São Jorge - Praia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Cobertura de seguro de viagens para Multi-viagem;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Trebuchet MS"/>
              </a:rPr>
              <a:t>para 1 refeição por dia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TextBox 13"/>
          <p:cNvSpPr/>
          <p:nvPr/>
        </p:nvSpPr>
        <p:spPr>
          <a:xfrm>
            <a:off x="3415320" y="462960"/>
            <a:ext cx="2257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TextBox 14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TextBox 15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CaixaDeTexto 4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TextBox 16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RF-TOUR/2024/TS-05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4"/>
          <a:stretch/>
        </p:blipFill>
        <p:spPr>
          <a:xfrm>
            <a:off x="20520" y="40680"/>
            <a:ext cx="2575440" cy="397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m 11" descr=""/>
          <p:cNvPicPr/>
          <p:nvPr/>
        </p:nvPicPr>
        <p:blipFill>
          <a:blip r:embed="rId1"/>
          <a:stretch/>
        </p:blipFill>
        <p:spPr>
          <a:xfrm>
            <a:off x="-18720" y="686520"/>
            <a:ext cx="6016320" cy="6016320"/>
          </a:xfrm>
          <a:prstGeom prst="rect">
            <a:avLst/>
          </a:prstGeom>
          <a:ln w="0">
            <a:noFill/>
          </a:ln>
        </p:spPr>
      </p:pic>
      <p:sp>
        <p:nvSpPr>
          <p:cNvPr id="144" name="CaixaDeTexto 15"/>
          <p:cNvSpPr/>
          <p:nvPr/>
        </p:nvSpPr>
        <p:spPr>
          <a:xfrm>
            <a:off x="4626720" y="2979360"/>
            <a:ext cx="17906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9:00 - 16:00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TextBox 9"/>
          <p:cNvSpPr/>
          <p:nvPr/>
        </p:nvSpPr>
        <p:spPr>
          <a:xfrm>
            <a:off x="64080" y="6013080"/>
            <a:ext cx="656892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 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programa detalhado deve ser consultado em: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www.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residencialcimac.com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6" name="Tabela 9"/>
          <p:cNvGraphicFramePr/>
          <p:nvPr/>
        </p:nvGraphicFramePr>
        <p:xfrm>
          <a:off x="0" y="9161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8120">
                <a:tc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pt-PT" sz="8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 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Tel. : 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265 53 53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| Tel.:+238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265 55 66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917 89 06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991 73 02</a:t>
                      </a:r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lang="pt-PT" sz="10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5280">
                <a:tc>
                  <a:txBody>
                    <a:bodyPr anchor="b">
                      <a:noAutofit/>
                    </a:bodyPr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pt-PT" sz="105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www.residencialcimac.com | info@residencialcimac.com  | maria.josé@residencialcimac.com  | felisberto.veiga@residencialcimac.com</a:t>
                      </a:r>
                      <a:endParaRPr b="0" lang="pt-PT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7" name="Table 1"/>
          <p:cNvGraphicFramePr/>
          <p:nvPr/>
        </p:nvGraphicFramePr>
        <p:xfrm>
          <a:off x="0" y="7781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Opéré par: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pic>
        <p:nvPicPr>
          <p:cNvPr id="148" name="Picture 2" descr="E:\DOSSIER 2020\residencialcimac\logos\rc\logo.png"/>
          <p:cNvPicPr/>
          <p:nvPr/>
        </p:nvPicPr>
        <p:blipFill>
          <a:blip r:embed="rId2"/>
          <a:stretch/>
        </p:blipFill>
        <p:spPr>
          <a:xfrm>
            <a:off x="42840" y="7932240"/>
            <a:ext cx="1485360" cy="456480"/>
          </a:xfrm>
          <a:prstGeom prst="rect">
            <a:avLst/>
          </a:prstGeom>
          <a:ln w="0">
            <a:noFill/>
          </a:ln>
        </p:spPr>
      </p:pic>
      <p:pic>
        <p:nvPicPr>
          <p:cNvPr id="149" name="Picture 44" descr=""/>
          <p:cNvPicPr/>
          <p:nvPr/>
        </p:nvPicPr>
        <p:blipFill>
          <a:blip r:embed="rId3"/>
          <a:stretch/>
        </p:blipFill>
        <p:spPr>
          <a:xfrm>
            <a:off x="6577920" y="9317880"/>
            <a:ext cx="1340280" cy="407520"/>
          </a:xfrm>
          <a:prstGeom prst="rect">
            <a:avLst/>
          </a:prstGeom>
          <a:ln w="0">
            <a:noFill/>
          </a:ln>
        </p:spPr>
      </p:pic>
      <p:sp>
        <p:nvSpPr>
          <p:cNvPr id="150" name="TextBox 8"/>
          <p:cNvSpPr/>
          <p:nvPr/>
        </p:nvSpPr>
        <p:spPr>
          <a:xfrm>
            <a:off x="2601360" y="900360"/>
            <a:ext cx="410364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Praia – Assomada - Praia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Cobertura de seguro de viagens para Multi-viagem;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Trebuchet MS"/>
              </a:rPr>
              <a:t>para 1 refeição por dia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TextBox 17"/>
          <p:cNvSpPr/>
          <p:nvPr/>
        </p:nvSpPr>
        <p:spPr>
          <a:xfrm>
            <a:off x="3415320" y="462960"/>
            <a:ext cx="2257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TextBox 18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TextBox 19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CaixaDeTexto 5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TextBox 20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RF-TOUR/2024/TS-06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6" name="" descr=""/>
          <p:cNvPicPr/>
          <p:nvPr/>
        </p:nvPicPr>
        <p:blipFill>
          <a:blip r:embed="rId4"/>
          <a:stretch/>
        </p:blipFill>
        <p:spPr>
          <a:xfrm>
            <a:off x="20520" y="40680"/>
            <a:ext cx="2575440" cy="397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agem 11" descr=""/>
          <p:cNvPicPr/>
          <p:nvPr/>
        </p:nvPicPr>
        <p:blipFill>
          <a:blip r:embed="rId1"/>
          <a:stretch/>
        </p:blipFill>
        <p:spPr>
          <a:xfrm>
            <a:off x="-18720" y="686520"/>
            <a:ext cx="6016320" cy="6016320"/>
          </a:xfrm>
          <a:prstGeom prst="rect">
            <a:avLst/>
          </a:prstGeom>
          <a:ln w="0">
            <a:noFill/>
          </a:ln>
        </p:spPr>
      </p:pic>
      <p:sp>
        <p:nvSpPr>
          <p:cNvPr id="158" name="CaixaDeTexto 15"/>
          <p:cNvSpPr/>
          <p:nvPr/>
        </p:nvSpPr>
        <p:spPr>
          <a:xfrm>
            <a:off x="4626720" y="2979360"/>
            <a:ext cx="17906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9:00 - 16:00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TextBox 9"/>
          <p:cNvSpPr/>
          <p:nvPr/>
        </p:nvSpPr>
        <p:spPr>
          <a:xfrm>
            <a:off x="64080" y="6013080"/>
            <a:ext cx="656892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 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programa detalhado deve ser consultado em: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www.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residencialcimac.com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60" name="Tabela 9"/>
          <p:cNvGraphicFramePr/>
          <p:nvPr/>
        </p:nvGraphicFramePr>
        <p:xfrm>
          <a:off x="0" y="9161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8120">
                <a:tc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pt-PT" sz="8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 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Tel. : 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265 53 53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| Tel.:+238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265 55 66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917 89 06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991 73 02</a:t>
                      </a:r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lang="pt-PT" sz="10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5280">
                <a:tc>
                  <a:txBody>
                    <a:bodyPr anchor="b">
                      <a:noAutofit/>
                    </a:bodyPr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pt-PT" sz="105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www.residencialcimac.com | info@residencialcimac.com  | maria.josé@residencialcimac.com  | felisberto.veiga@residencialcimac.com</a:t>
                      </a:r>
                      <a:endParaRPr b="0" lang="pt-PT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1" name="Table 1"/>
          <p:cNvGraphicFramePr/>
          <p:nvPr/>
        </p:nvGraphicFramePr>
        <p:xfrm>
          <a:off x="0" y="7781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Opéré par: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pic>
        <p:nvPicPr>
          <p:cNvPr id="162" name="Picture 2" descr="E:\DOSSIER 2020\residencialcimac\logos\rc\logo.png"/>
          <p:cNvPicPr/>
          <p:nvPr/>
        </p:nvPicPr>
        <p:blipFill>
          <a:blip r:embed="rId2"/>
          <a:stretch/>
        </p:blipFill>
        <p:spPr>
          <a:xfrm>
            <a:off x="42840" y="7932240"/>
            <a:ext cx="1485360" cy="456480"/>
          </a:xfrm>
          <a:prstGeom prst="rect">
            <a:avLst/>
          </a:prstGeom>
          <a:ln w="0">
            <a:noFill/>
          </a:ln>
        </p:spPr>
      </p:pic>
      <p:pic>
        <p:nvPicPr>
          <p:cNvPr id="163" name="Picture 42" descr=""/>
          <p:cNvPicPr/>
          <p:nvPr/>
        </p:nvPicPr>
        <p:blipFill>
          <a:blip r:embed="rId3"/>
          <a:stretch/>
        </p:blipFill>
        <p:spPr>
          <a:xfrm>
            <a:off x="6577920" y="9317880"/>
            <a:ext cx="1340280" cy="407520"/>
          </a:xfrm>
          <a:prstGeom prst="rect">
            <a:avLst/>
          </a:prstGeom>
          <a:ln w="0">
            <a:noFill/>
          </a:ln>
        </p:spPr>
      </p:pic>
      <p:sp>
        <p:nvSpPr>
          <p:cNvPr id="164" name="TextBox 8"/>
          <p:cNvSpPr/>
          <p:nvPr/>
        </p:nvSpPr>
        <p:spPr>
          <a:xfrm>
            <a:off x="2601360" y="900360"/>
            <a:ext cx="410364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Praia – Pedra Badejo - Praia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Cobertura de seguro de viagens para Multi-viagem;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Trebuchet MS"/>
              </a:rPr>
              <a:t>para 1 refeição por dia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TextBox 21"/>
          <p:cNvSpPr/>
          <p:nvPr/>
        </p:nvSpPr>
        <p:spPr>
          <a:xfrm>
            <a:off x="3415320" y="462960"/>
            <a:ext cx="2257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extBox 22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TextBox 24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CaixaDeTexto 6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TextBox 25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RF-TOUR/2024/TS-07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0" name="" descr=""/>
          <p:cNvPicPr/>
          <p:nvPr/>
        </p:nvPicPr>
        <p:blipFill>
          <a:blip r:embed="rId4"/>
          <a:stretch/>
        </p:blipFill>
        <p:spPr>
          <a:xfrm>
            <a:off x="20520" y="40680"/>
            <a:ext cx="2575440" cy="397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Imagem 11" descr=""/>
          <p:cNvPicPr/>
          <p:nvPr/>
        </p:nvPicPr>
        <p:blipFill>
          <a:blip r:embed="rId1"/>
          <a:stretch/>
        </p:blipFill>
        <p:spPr>
          <a:xfrm>
            <a:off x="-18720" y="686520"/>
            <a:ext cx="6016320" cy="6016320"/>
          </a:xfrm>
          <a:prstGeom prst="rect">
            <a:avLst/>
          </a:prstGeom>
          <a:ln w="0">
            <a:noFill/>
          </a:ln>
        </p:spPr>
      </p:pic>
      <p:sp>
        <p:nvSpPr>
          <p:cNvPr id="172" name="CaixaDeTexto 15"/>
          <p:cNvSpPr/>
          <p:nvPr/>
        </p:nvSpPr>
        <p:spPr>
          <a:xfrm>
            <a:off x="4626720" y="2979360"/>
            <a:ext cx="17906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9:00 - 16:00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TextBox 9"/>
          <p:cNvSpPr/>
          <p:nvPr/>
        </p:nvSpPr>
        <p:spPr>
          <a:xfrm>
            <a:off x="64080" y="6013080"/>
            <a:ext cx="656892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 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programa detalhado deve ser consultado em: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www.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residencialcimac.com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74" name="Tabela 9"/>
          <p:cNvGraphicFramePr/>
          <p:nvPr/>
        </p:nvGraphicFramePr>
        <p:xfrm>
          <a:off x="0" y="9161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8120">
                <a:tc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pt-PT" sz="8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 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Tel. : 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265 53 53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| Tel.:+238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265 55 66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917 89 06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991 73 02</a:t>
                      </a:r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lang="pt-PT" sz="10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5280">
                <a:tc>
                  <a:txBody>
                    <a:bodyPr anchor="b">
                      <a:noAutofit/>
                    </a:bodyPr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pt-PT" sz="105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www.residencialcimac.com | info@residencialcimac.com  | maria.josé@residencialcimac.com  | felisberto.veiga@residencialcimac.com</a:t>
                      </a:r>
                      <a:endParaRPr b="0" lang="pt-PT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5" name="Table 1"/>
          <p:cNvGraphicFramePr/>
          <p:nvPr/>
        </p:nvGraphicFramePr>
        <p:xfrm>
          <a:off x="0" y="7781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Opéré par: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pic>
        <p:nvPicPr>
          <p:cNvPr id="176" name="Picture 2" descr="E:\DOSSIER 2020\residencialcimac\logos\rc\logo.png"/>
          <p:cNvPicPr/>
          <p:nvPr/>
        </p:nvPicPr>
        <p:blipFill>
          <a:blip r:embed="rId2"/>
          <a:stretch/>
        </p:blipFill>
        <p:spPr>
          <a:xfrm>
            <a:off x="42840" y="7932240"/>
            <a:ext cx="1485360" cy="456480"/>
          </a:xfrm>
          <a:prstGeom prst="rect">
            <a:avLst/>
          </a:prstGeom>
          <a:ln w="0">
            <a:noFill/>
          </a:ln>
        </p:spPr>
      </p:pic>
      <p:pic>
        <p:nvPicPr>
          <p:cNvPr id="177" name="Picture 42" descr=""/>
          <p:cNvPicPr/>
          <p:nvPr/>
        </p:nvPicPr>
        <p:blipFill>
          <a:blip r:embed="rId3"/>
          <a:stretch/>
        </p:blipFill>
        <p:spPr>
          <a:xfrm>
            <a:off x="6577920" y="9317880"/>
            <a:ext cx="1340280" cy="407520"/>
          </a:xfrm>
          <a:prstGeom prst="rect">
            <a:avLst/>
          </a:prstGeom>
          <a:ln w="0">
            <a:noFill/>
          </a:ln>
        </p:spPr>
      </p:pic>
      <p:sp>
        <p:nvSpPr>
          <p:cNvPr id="178" name="TextBox 8"/>
          <p:cNvSpPr/>
          <p:nvPr/>
        </p:nvSpPr>
        <p:spPr>
          <a:xfrm>
            <a:off x="2601360" y="900360"/>
            <a:ext cx="410364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Praia – Calheta - Praia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Cobertura de seguro de viagens para Multi-viagem;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Trebuchet MS"/>
              </a:rPr>
              <a:t>para 1 refeição por dia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TextBox 26"/>
          <p:cNvSpPr/>
          <p:nvPr/>
        </p:nvSpPr>
        <p:spPr>
          <a:xfrm>
            <a:off x="3415320" y="462960"/>
            <a:ext cx="2257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TextBox 27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TextBox 28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CaixaDeTexto 7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TextBox 29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RF-TOUR/2024/TS-04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4" name="" descr=""/>
          <p:cNvPicPr/>
          <p:nvPr/>
        </p:nvPicPr>
        <p:blipFill>
          <a:blip r:embed="rId4"/>
          <a:stretch/>
        </p:blipFill>
        <p:spPr>
          <a:xfrm>
            <a:off x="20520" y="40680"/>
            <a:ext cx="2575440" cy="397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Imagem 11" descr=""/>
          <p:cNvPicPr/>
          <p:nvPr/>
        </p:nvPicPr>
        <p:blipFill>
          <a:blip r:embed="rId1"/>
          <a:stretch/>
        </p:blipFill>
        <p:spPr>
          <a:xfrm>
            <a:off x="-18720" y="686520"/>
            <a:ext cx="6016320" cy="6016320"/>
          </a:xfrm>
          <a:prstGeom prst="rect">
            <a:avLst/>
          </a:prstGeom>
          <a:ln w="0">
            <a:noFill/>
          </a:ln>
        </p:spPr>
      </p:pic>
      <p:sp>
        <p:nvSpPr>
          <p:cNvPr id="186" name="CaixaDeTexto 15"/>
          <p:cNvSpPr/>
          <p:nvPr/>
        </p:nvSpPr>
        <p:spPr>
          <a:xfrm>
            <a:off x="4626720" y="2979360"/>
            <a:ext cx="17906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2000" spc="-1" strike="noStrike">
                <a:solidFill>
                  <a:srgbClr val="c00000"/>
                </a:solidFill>
                <a:latin typeface="Trebuchet MS"/>
              </a:rPr>
              <a:t>9:00 - 16:00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TextBox 9"/>
          <p:cNvSpPr/>
          <p:nvPr/>
        </p:nvSpPr>
        <p:spPr>
          <a:xfrm>
            <a:off x="64080" y="6013080"/>
            <a:ext cx="6568920" cy="173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GB" sz="2400" spc="-1" strike="noStrike">
                <a:solidFill>
                  <a:srgbClr val="c00000"/>
                </a:solidFill>
                <a:latin typeface="Arial Narrow"/>
              </a:rPr>
              <a:t>Exclui</a:t>
            </a:r>
            <a:r>
              <a:rPr b="0" i="1" lang="en-GB" sz="16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6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 de inscrição €  00,00 (por processo), não reembolsável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Taxas de visto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Preços sujeitos a alteração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Programa sujeito às condições gerais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Lugares limitados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Não acumulável com outras ofertas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 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;</a:t>
            </a:r>
            <a:br>
              <a:rPr sz="1200"/>
            </a:b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fr-FR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O programa detalhado deve ser consultado em: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</a:rPr>
              <a:t>www.</a:t>
            </a:r>
            <a:r>
              <a:rPr b="0" i="1" lang="pt-PT" sz="1200" spc="-1" strike="noStrike">
                <a:solidFill>
                  <a:schemeClr val="dk1"/>
                </a:solidFill>
                <a:latin typeface="Arial Narrow"/>
              </a:rPr>
              <a:t>residencialcimac.com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88" name="Tabela 9"/>
          <p:cNvGraphicFramePr/>
          <p:nvPr/>
        </p:nvGraphicFramePr>
        <p:xfrm>
          <a:off x="0" y="9161280"/>
          <a:ext cx="7925760" cy="975960"/>
        </p:xfrm>
        <a:graphic>
          <a:graphicData uri="http://schemas.openxmlformats.org/drawingml/2006/table">
            <a:tbl>
              <a:tblPr/>
              <a:tblGrid>
                <a:gridCol w="6561720"/>
                <a:gridCol w="1364400"/>
              </a:tblGrid>
              <a:tr h="164520">
                <a:tc>
                  <a:txBody>
                    <a:bodyPr anchor="b">
                      <a:noAutofit/>
                    </a:bodyPr>
                    <a:p>
                      <a:pPr algn="ctr" defTabSz="397080">
                        <a:lnSpc>
                          <a:spcPct val="115000"/>
                        </a:lnSpc>
                      </a:pPr>
                      <a:r>
                        <a:rPr b="0" lang="pt-PT" sz="8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CONTACTOS</a:t>
                      </a:r>
                      <a:endParaRPr b="0" lang="pt-PT" sz="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en-US" sz="1000" spc="-1" strike="noStrike">
                          <a:solidFill>
                            <a:srgbClr val="00b0f0"/>
                          </a:solidFill>
                          <a:latin typeface="Trebuchet MS"/>
                        </a:rPr>
                        <a:t>Operate by: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68120">
                <a:tc>
                  <a:txBody>
                    <a:bodyPr anchor="b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  <a:tabLst>
                          <a:tab algn="l" pos="0"/>
                        </a:tabLst>
                      </a:pPr>
                      <a:r>
                        <a:rPr b="0" lang="pt-PT" sz="8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 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Tel. : 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265 53 53 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| Tel.:+238 –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265 55 66 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917 89 06</a:t>
                      </a:r>
                      <a:r>
                        <a:rPr b="0" i="1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 | TM.:+238 –  </a:t>
                      </a:r>
                      <a:r>
                        <a:rPr b="0" lang="pt-PT" sz="9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991 73 02</a:t>
                      </a:r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rowSpan="2">
                  <a:txBody>
                    <a:bodyPr anchor="b">
                      <a:noAutofit/>
                    </a:bodyPr>
                    <a:p>
                      <a:endParaRPr b="0" lang="pt-PT" sz="1000" spc="-1" strike="noStrike">
                        <a:solidFill>
                          <a:schemeClr val="dk1"/>
                        </a:solidFill>
                        <a:latin typeface="Trebuchet MS"/>
                        <a:ea typeface="Times New Roman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5280">
                <a:tc>
                  <a:txBody>
                    <a:bodyPr anchor="b">
                      <a:noAutofit/>
                    </a:bodyPr>
                    <a:p>
                      <a:pPr defTabSz="397080">
                        <a:lnSpc>
                          <a:spcPct val="115000"/>
                        </a:lnSpc>
                      </a:pPr>
                      <a:r>
                        <a:rPr b="0" i="1" lang="pt-PT" sz="105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www.residencialcimac.com | info@residencialcimac.com  | maria.josé@residencialcimac.com  | felisberto.veiga@residencialcimac.com</a:t>
                      </a:r>
                      <a:endParaRPr b="0" lang="pt-PT" sz="105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9" name="Table 1"/>
          <p:cNvGraphicFramePr/>
          <p:nvPr/>
        </p:nvGraphicFramePr>
        <p:xfrm>
          <a:off x="0" y="7781760"/>
          <a:ext cx="7931160" cy="171756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346320">
                <a:tc gridSpan="2" rowSpan="2">
                  <a:txBody>
                    <a:bodyPr lIns="9360" rIns="9360" anchor="ctr">
                      <a:noAutofit/>
                    </a:bodyPr>
                    <a:p>
                      <a:endParaRPr b="0" i="1" lang="pt-PT" sz="1000" spc="-1" strike="noStrike">
                        <a:solidFill>
                          <a:srgbClr val="002060"/>
                        </a:solidFill>
                        <a:latin typeface="Felix Titling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7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002060"/>
                          </a:solidFill>
                          <a:latin typeface="Felix Titling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03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9-12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13 – 16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17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21-24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25-29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4520">
                <a:tc rowSpan="4"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Preço por 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1" i="1" lang="pt-PT" sz="12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PACK EXCURSÃO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de  0-2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Sem custo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73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Criança  de </a:t>
                      </a:r>
                      <a:r>
                        <a:rPr b="0" lang="en-US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2 -12 anos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39708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€ </a:t>
                      </a:r>
                      <a:r>
                        <a:rPr b="0" lang="pt-PT" sz="1000" spc="-1" strike="noStrike">
                          <a:solidFill>
                            <a:schemeClr val="dk1"/>
                          </a:solidFill>
                          <a:latin typeface="Arial"/>
                        </a:rPr>
                        <a:t>000.00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670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000" spc="-1" strike="noStrike">
                          <a:solidFill>
                            <a:srgbClr val="00b0f0"/>
                          </a:solidFill>
                          <a:latin typeface="Arial Narrow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gridSpan="2">
                  <a:txBody>
                    <a:bodyPr lIns="9360" rIns="9360" anchor="b">
                      <a:noAutofit/>
                    </a:bodyPr>
                    <a:p>
                      <a:pPr defTabSz="39708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i="1" lang="en-US" sz="1000" spc="-1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rebuchet MS"/>
                        </a:rPr>
                        <a:t>Opéré par: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pic>
        <p:nvPicPr>
          <p:cNvPr id="190" name="Picture 2" descr="E:\DOSSIER 2020\residencialcimac\logos\rc\logo.png"/>
          <p:cNvPicPr/>
          <p:nvPr/>
        </p:nvPicPr>
        <p:blipFill>
          <a:blip r:embed="rId2"/>
          <a:stretch/>
        </p:blipFill>
        <p:spPr>
          <a:xfrm>
            <a:off x="42840" y="7932240"/>
            <a:ext cx="1485360" cy="456480"/>
          </a:xfrm>
          <a:prstGeom prst="rect">
            <a:avLst/>
          </a:prstGeom>
          <a:ln w="0">
            <a:noFill/>
          </a:ln>
        </p:spPr>
      </p:pic>
      <p:pic>
        <p:nvPicPr>
          <p:cNvPr id="191" name="Picture 44" descr=""/>
          <p:cNvPicPr/>
          <p:nvPr/>
        </p:nvPicPr>
        <p:blipFill>
          <a:blip r:embed="rId3"/>
          <a:stretch/>
        </p:blipFill>
        <p:spPr>
          <a:xfrm>
            <a:off x="6577920" y="9317880"/>
            <a:ext cx="1340280" cy="407520"/>
          </a:xfrm>
          <a:prstGeom prst="rect">
            <a:avLst/>
          </a:prstGeom>
          <a:ln w="0">
            <a:noFill/>
          </a:ln>
        </p:spPr>
      </p:pic>
      <p:sp>
        <p:nvSpPr>
          <p:cNvPr id="192" name="TextBox 8"/>
          <p:cNvSpPr/>
          <p:nvPr/>
        </p:nvSpPr>
        <p:spPr>
          <a:xfrm>
            <a:off x="2601360" y="900360"/>
            <a:ext cx="410364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i="1" lang="en-GB" sz="2400" spc="-1" strike="noStrike">
                <a:solidFill>
                  <a:srgbClr val="c00000"/>
                </a:solidFill>
                <a:latin typeface="Century"/>
              </a:rPr>
              <a:t>Inclui </a:t>
            </a:r>
            <a:r>
              <a:rPr b="1" i="1" lang="en-GB" sz="1600" spc="-1" strike="noStrike">
                <a:solidFill>
                  <a:schemeClr val="accent4">
                    <a:lumMod val="50000"/>
                  </a:schemeClr>
                </a:solidFill>
                <a:latin typeface="Century"/>
              </a:rPr>
              <a:t>:  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i="1" lang="en-US" sz="1400" spc="-1" strike="noStrike">
                <a:solidFill>
                  <a:srgbClr val="ffc000"/>
                </a:solidFill>
                <a:latin typeface="Trebuchet MS"/>
              </a:rPr>
              <a:t>EXCURSÃO</a:t>
            </a:r>
            <a:r>
              <a:rPr b="0" lang="en-US" sz="1400" spc="-1" strike="noStrike">
                <a:solidFill>
                  <a:schemeClr val="dk1"/>
                </a:solidFill>
                <a:latin typeface="Trebuchet MS"/>
              </a:rPr>
              <a:t>: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Praia – Serra Malagueta - Praia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Cobertura de seguro de viagens para Multi-viagem;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 Guia turística;</a:t>
            </a:r>
            <a:br>
              <a:rPr sz="1200"/>
            </a:br>
            <a:r>
              <a:rPr b="1" lang="en-US" sz="1200" spc="-1" strike="noStrike">
                <a:solidFill>
                  <a:schemeClr val="dk1"/>
                </a:solidFill>
                <a:latin typeface="Trebuchet MS"/>
              </a:rPr>
              <a:t>» 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Voucher </a:t>
            </a:r>
            <a:r>
              <a:rPr b="0" lang="fr-FR" sz="1200" spc="-1" strike="noStrike">
                <a:solidFill>
                  <a:schemeClr val="dk1"/>
                </a:solidFill>
                <a:latin typeface="Trebuchet MS"/>
              </a:rPr>
              <a:t>para 1 refeição por dia</a:t>
            </a:r>
            <a:r>
              <a:rPr b="0" lang="en-US" sz="1200" spc="-1" strike="noStrike">
                <a:solidFill>
                  <a:schemeClr val="dk1"/>
                </a:solidFill>
                <a:latin typeface="Trebuchet MS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TextBox 30"/>
          <p:cNvSpPr/>
          <p:nvPr/>
        </p:nvSpPr>
        <p:spPr>
          <a:xfrm>
            <a:off x="3415320" y="462960"/>
            <a:ext cx="2257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pt-PT" sz="2000" spc="-1" strike="noStrike">
                <a:solidFill>
                  <a:srgbClr val="92d050"/>
                </a:solidFill>
                <a:latin typeface="Arial Black"/>
              </a:rPr>
              <a:t>EXCURSÃO 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TextBox 31"/>
          <p:cNvSpPr/>
          <p:nvPr/>
        </p:nvSpPr>
        <p:spPr>
          <a:xfrm>
            <a:off x="6319440" y="252360"/>
            <a:ext cx="1601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0" i="1" lang="pt-PT" sz="1200" spc="-1" strike="noStrike">
                <a:solidFill>
                  <a:schemeClr val="lt1"/>
                </a:solidFill>
                <a:latin typeface="Trebuchet MS"/>
              </a:rPr>
              <a:t>PACK A PARTIR DE</a:t>
            </a:r>
            <a:r>
              <a:rPr b="1" i="1" lang="pt-PT" sz="1200" spc="-1" strike="noStrike">
                <a:solidFill>
                  <a:schemeClr val="lt1"/>
                </a:solidFill>
                <a:latin typeface="Trebuchet MS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TextBox 32"/>
          <p:cNvSpPr/>
          <p:nvPr/>
        </p:nvSpPr>
        <p:spPr>
          <a:xfrm>
            <a:off x="6181560" y="633240"/>
            <a:ext cx="1712520" cy="3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€</a:t>
            </a:r>
            <a:r>
              <a:rPr b="1" i="1" lang="pt-PT" sz="1700" spc="-1" strike="noStrike">
                <a:solidFill>
                  <a:srgbClr val="e9f125"/>
                </a:solidFill>
                <a:latin typeface="Arial Black"/>
              </a:rPr>
              <a:t>000.00/PAX</a:t>
            </a:r>
            <a:endParaRPr b="0" lang="pt-PT" sz="1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CaixaDeTexto 8"/>
          <p:cNvSpPr/>
          <p:nvPr/>
        </p:nvSpPr>
        <p:spPr>
          <a:xfrm>
            <a:off x="6257880" y="921240"/>
            <a:ext cx="1693800" cy="82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pt-PT" sz="4800" spc="-1" strike="noStrike">
                <a:solidFill>
                  <a:schemeClr val="lt1"/>
                </a:solidFill>
                <a:latin typeface="Trebuchet MS"/>
              </a:rPr>
              <a:t>2024</a:t>
            </a:r>
            <a:endParaRPr b="0" lang="pt-PT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TextBox 33"/>
          <p:cNvSpPr/>
          <p:nvPr/>
        </p:nvSpPr>
        <p:spPr>
          <a:xfrm>
            <a:off x="6246000" y="36360"/>
            <a:ext cx="169164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8000" rIns="108000" tIns="54000" bIns="54000" anchor="t">
            <a:spAutoFit/>
          </a:bodyPr>
          <a:p>
            <a:pPr defTabSz="457200">
              <a:lnSpc>
                <a:spcPts val="1653"/>
              </a:lnSpc>
            </a:pPr>
            <a:r>
              <a:rPr b="0" lang="pt-PT" sz="1200" spc="-1" strike="noStrike">
                <a:solidFill>
                  <a:schemeClr val="lt1"/>
                </a:solidFill>
                <a:latin typeface="Trebuchet MS"/>
              </a:rPr>
              <a:t>RF-TOUR/2024/TS-09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8" name="" descr=""/>
          <p:cNvPicPr/>
          <p:nvPr/>
        </p:nvPicPr>
        <p:blipFill>
          <a:blip r:embed="rId4"/>
          <a:stretch/>
        </p:blipFill>
        <p:spPr>
          <a:xfrm>
            <a:off x="20520" y="40680"/>
            <a:ext cx="2575440" cy="397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Faceta">
  <a:themeElements>
    <a:clrScheme name="Faceta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 pitchFamily="0" charset="1"/>
        <a:ea typeface=""/>
        <a:cs typeface=""/>
      </a:majorFont>
      <a:minorFont>
        <a:latin typeface="Trebuchet MS" panose="020B0603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  <a:tileRect l="0" t="0" r="0" b="0"/>
        </a:gradFill>
      </a:fillStyleLst>
      <a:lnStyleLst>
        <a:ln w="12700" cap="rnd" cmpd="sng" algn="ctr">
          <a:prstDash val="solid"/>
        </a:ln>
        <a:ln w="19050" cap="rnd" cmpd="sng" algn="ctr">
          <a:prstDash val="solid"/>
        </a:ln>
        <a:ln w="25400" cap="rnd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4803</TotalTime>
  <Application>LibreOffice/7.6.3.2$Windows_X86_64 LibreOffice_project/29d686fea9f6705b262d369fede658f824154cc0</Application>
  <AppVersion>15.0000</AppVersion>
  <Words>1776</Words>
  <Paragraphs>527</Paragraphs>
  <Company>Instituto Superior Técnico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2014-04-13T19:04:53Z</dcterms:created>
  <dc:creator>lti</dc:creator>
  <dc:description/>
  <dc:language>pt-PT</dc:language>
  <cp:lastModifiedBy/>
  <dcterms:modified xsi:type="dcterms:W3CDTF">2024-02-02T14:05:22Z</dcterms:modified>
  <cp:revision>385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</vt:i4>
  </property>
  <property fmtid="{D5CDD505-2E9C-101B-9397-08002B2CF9AE}" pid="3" name="PresentationFormat">
    <vt:lpwstr>Custom</vt:lpwstr>
  </property>
  <property fmtid="{D5CDD505-2E9C-101B-9397-08002B2CF9AE}" pid="4" name="Slides">
    <vt:i4>10</vt:i4>
  </property>
</Properties>
</file>