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presProps.xml" ContentType="application/vnd.openxmlformats-officedocument.presentationml.presProps+xml"/>
  <Override PartName="/ppt/theme/_rels/theme1.xml.rels" ContentType="application/vnd.openxmlformats-package.relationships+xml"/>
  <Override PartName="/ppt/theme/theme1.xml" ContentType="application/vnd.openxmlformats-officedocument.theme+xml"/>
  <Override PartName="/ppt/theme/theme13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6.png" ContentType="image/png"/>
  <Override PartName="/ppt/media/image4.png" ContentType="image/png"/>
  <Override PartName="/ppt/media/image5.png" ContentType="image/png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</p:sldIdLst>
  <p:sldSz cx="7939088" cy="1080135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pt-PT" sz="4400" spc="-1" strike="noStrike">
                <a:solidFill>
                  <a:srgbClr val="000000"/>
                </a:solidFill>
                <a:latin typeface="Arial"/>
              </a:rPr>
              <a:t>Clique para mover o diapositivo</a:t>
            </a: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pt-PT" sz="2000" spc="-1" strike="noStrike">
                <a:solidFill>
                  <a:srgbClr val="000000"/>
                </a:solidFill>
                <a:latin typeface="Arial"/>
              </a:rPr>
              <a:t>Clique para editar o formato das notas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&lt;cabeçalho&gt;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084658CA-0B2A-478F-ADB1-A830A9105648}" type="slidenum"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sldImg"/>
          </p:nvPr>
        </p:nvSpPr>
        <p:spPr>
          <a:xfrm>
            <a:off x="2168640" y="685800"/>
            <a:ext cx="2512800" cy="3420720"/>
          </a:xfrm>
          <a:prstGeom prst="rect">
            <a:avLst/>
          </a:prstGeom>
          <a:ln w="0">
            <a:noFill/>
          </a:ln>
        </p:spPr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78120" cy="4106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16000" indent="-216000">
              <a:buNone/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63520" cy="448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A5366D8-9EFC-4DE9-9C71-BD452A2A72A7}" type="slidenum">
              <a:rPr b="0" lang="en-GB" sz="1200" spc="-1" strike="noStrike">
                <a:solidFill>
                  <a:schemeClr val="dk1"/>
                </a:solidFill>
                <a:latin typeface="+mn-lt"/>
                <a:ea typeface="+mn-ea"/>
              </a:rPr>
              <a:t>1</a:t>
            </a:fld>
            <a:endParaRPr b="0" lang="pt-P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ldImg"/>
          </p:nvPr>
        </p:nvSpPr>
        <p:spPr>
          <a:xfrm>
            <a:off x="2168640" y="685800"/>
            <a:ext cx="2512800" cy="3420720"/>
          </a:xfrm>
          <a:prstGeom prst="rect">
            <a:avLst/>
          </a:prstGeom>
          <a:ln w="0">
            <a:noFill/>
          </a:ln>
        </p:spPr>
      </p:sp>
      <p:sp>
        <p:nvSpPr>
          <p:cNvPr id="137" name="PlaceHolder 2"/>
          <p:cNvSpPr>
            <a:spLocks noGrp="1"/>
          </p:cNvSpPr>
          <p:nvPr>
            <p:ph type="sldNum" idx="8"/>
          </p:nvPr>
        </p:nvSpPr>
        <p:spPr>
          <a:xfrm>
            <a:off x="3884760" y="8685360"/>
            <a:ext cx="2963520" cy="448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530A220-00B1-4649-BB19-8B638723F16A}" type="slidenum">
              <a:rPr b="0" lang="en-GB" sz="1200" spc="-1" strike="noStrike">
                <a:solidFill>
                  <a:schemeClr val="dk1"/>
                </a:solidFill>
                <a:latin typeface="+mn-lt"/>
                <a:ea typeface="+mn-ea"/>
              </a:rPr>
              <a:t>1</a:t>
            </a:fld>
            <a:endParaRPr b="0" lang="pt-P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sldImg"/>
          </p:nvPr>
        </p:nvSpPr>
        <p:spPr>
          <a:xfrm>
            <a:off x="2168640" y="685800"/>
            <a:ext cx="2512800" cy="3420720"/>
          </a:xfrm>
          <a:prstGeom prst="rect">
            <a:avLst/>
          </a:prstGeom>
          <a:ln w="0">
            <a:noFill/>
          </a:ln>
        </p:spPr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78120" cy="4106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16000" indent="-216000">
              <a:buNone/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sldNum" idx="9"/>
          </p:nvPr>
        </p:nvSpPr>
        <p:spPr>
          <a:xfrm>
            <a:off x="3884760" y="8685360"/>
            <a:ext cx="2963520" cy="448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FA5E50B-E077-41E1-954A-C2DADEED09DE}" type="slidenum">
              <a:rPr b="0" lang="en-GB" sz="1200" spc="-1" strike="noStrike">
                <a:solidFill>
                  <a:schemeClr val="dk1"/>
                </a:solidFill>
                <a:latin typeface="+mn-lt"/>
                <a:ea typeface="+mn-ea"/>
              </a:rPr>
              <a:t>&lt;número&gt;</a:t>
            </a:fld>
            <a:endParaRPr b="0" lang="pt-P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A2A5791-80AA-472C-8876-7B5FB08AF35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000" cy="188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27466C0-D65A-40E6-B51C-1A4EF55AD68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000" cy="188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39708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73BB369-A3F3-4AB8-8CDF-DB937E3E539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000" cy="188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39744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/>
          </p:nvPr>
        </p:nvSpPr>
        <p:spPr>
          <a:xfrm>
            <a:off x="39708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/>
          </p:nvPr>
        </p:nvSpPr>
        <p:spPr>
          <a:xfrm>
            <a:off x="39744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8648DD8-749C-483D-BFBD-94EBCE15767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000" cy="188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396720" y="-3625560"/>
            <a:ext cx="360" cy="1230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08DEC6B-EDD9-44BD-8BE0-1F6EE54AC86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000" cy="188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7136D60-D8CB-4D6F-8686-60C6FB62C0F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000" cy="188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4FA3B21-95A9-4903-A9CE-85B98C52843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000" cy="188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433335E-6C6E-475A-9D40-F6780BB8926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688680" y="4566600"/>
            <a:ext cx="4896000" cy="875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D00F9B4-6E99-4E46-B019-25019FF96EC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000" cy="188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EA5AE36-C3E4-4FC2-B73C-8A53BD1E439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000" cy="188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9708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6A3010D-3109-43D5-8B94-06290D845EA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000" cy="188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C0FE0E8-BC00-46E3-BCED-87CD394261A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Freeform 6" hidden="1"/>
          <p:cNvSpPr/>
          <p:nvPr/>
        </p:nvSpPr>
        <p:spPr>
          <a:xfrm>
            <a:off x="-2160" y="7954920"/>
            <a:ext cx="3094920" cy="2838240"/>
          </a:xfrm>
          <a:custGeom>
            <a:avLst/>
            <a:gdLst>
              <a:gd name="textAreaLeft" fmla="*/ 0 w 3094920"/>
              <a:gd name="textAreaRight" fmla="*/ 3103200 w 3094920"/>
              <a:gd name="textAreaTop" fmla="*/ 0 h 2838240"/>
              <a:gd name="textAreaBottom" fmla="*/ 2846520 h 2838240"/>
            </a:gdLst>
            <a:ahLst/>
            <a:rect l="textAreaLeft" t="textAreaTop" r="textAreaRight" b="textAreaBottom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1" name="Freeform 7" hidden="1"/>
          <p:cNvSpPr/>
          <p:nvPr/>
        </p:nvSpPr>
        <p:spPr>
          <a:xfrm>
            <a:off x="-2160" y="7955640"/>
            <a:ext cx="7932960" cy="2837160"/>
          </a:xfrm>
          <a:custGeom>
            <a:avLst/>
            <a:gdLst>
              <a:gd name="textAreaLeft" fmla="*/ 0 w 7932960"/>
              <a:gd name="textAreaRight" fmla="*/ 7941240 w 7932960"/>
              <a:gd name="textAreaTop" fmla="*/ 0 h 2837160"/>
              <a:gd name="textAreaBottom" fmla="*/ 2845440 h 2837160"/>
            </a:gdLst>
            <a:ahLst/>
            <a:rect l="textAreaLeft" t="textAreaTop" r="textAreaRight" b="textAreaBottom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2" name="Right Triangle 6"/>
          <p:cNvSpPr/>
          <p:nvPr/>
        </p:nvSpPr>
        <p:spPr>
          <a:xfrm>
            <a:off x="0" y="4170600"/>
            <a:ext cx="3092760" cy="662256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3" name="Freeform 7"/>
          <p:cNvSpPr/>
          <p:nvPr/>
        </p:nvSpPr>
        <p:spPr>
          <a:xfrm>
            <a:off x="-2160" y="-1440"/>
            <a:ext cx="7932960" cy="10794600"/>
          </a:xfrm>
          <a:custGeom>
            <a:avLst/>
            <a:gdLst>
              <a:gd name="textAreaLeft" fmla="*/ 0 w 7932960"/>
              <a:gd name="textAreaRight" fmla="*/ 7941240 w 7932960"/>
              <a:gd name="textAreaTop" fmla="*/ 0 h 10794600"/>
              <a:gd name="textAreaBottom" fmla="*/ 10802880 h 10794600"/>
            </a:gdLst>
            <a:ahLst/>
            <a:rect l="textAreaLeft" t="textAreaTop" r="textAreaRight" b="textAreaBottom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000" cy="188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do título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111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Segundo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Terceiro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Quarto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Quinto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Sexto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Sétimo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111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Segundo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Terceiro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Quarto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Quinto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Sexto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Sétimo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body"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111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Segundo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Terceiro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Quarto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Quinto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Sexto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Sétimo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ftr" idx="1"/>
          </p:nvPr>
        </p:nvSpPr>
        <p:spPr>
          <a:xfrm>
            <a:off x="3053880" y="9898920"/>
            <a:ext cx="4093560" cy="42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6"/>
          <p:cNvSpPr>
            <a:spLocks noGrp="1"/>
          </p:cNvSpPr>
          <p:nvPr>
            <p:ph type="sldNum" idx="2"/>
          </p:nvPr>
        </p:nvSpPr>
        <p:spPr>
          <a:xfrm>
            <a:off x="7293960" y="9718920"/>
            <a:ext cx="428400" cy="783720"/>
          </a:xfrm>
          <a:prstGeom prst="rect">
            <a:avLst/>
          </a:prstGeom>
          <a:noFill/>
          <a:ln w="19080">
            <a:solidFill>
              <a:srgbClr val="ffffff"/>
            </a:solidFill>
            <a:round/>
          </a:ln>
        </p:spPr>
        <p:txBody>
          <a:bodyPr lIns="9000" rIns="9000" tIns="9000" bIns="9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pt-PT" sz="1650" spc="-1" strike="noStrike">
                <a:solidFill>
                  <a:srgbClr val="ffffff"/>
                </a:solidFill>
                <a:latin typeface="Franklin Gothic 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fld id="{E6AC479A-1A0D-4288-8C3F-305E5429A39F}" type="slidenum">
              <a:rPr b="0" lang="pt-PT" sz="1650" spc="-1" strike="noStrike">
                <a:solidFill>
                  <a:srgbClr val="ffffff"/>
                </a:solidFill>
                <a:latin typeface="Franklin Gothic Book"/>
              </a:rPr>
              <a:t>&lt;número&gt;</a:t>
            </a:fld>
            <a:endParaRPr b="0" lang="pt-PT" sz="165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7"/>
          <p:cNvSpPr>
            <a:spLocks noGrp="1"/>
          </p:cNvSpPr>
          <p:nvPr>
            <p:ph type="dt" idx="3"/>
          </p:nvPr>
        </p:nvSpPr>
        <p:spPr>
          <a:xfrm rot="19140000">
            <a:off x="169200" y="9245880"/>
            <a:ext cx="1881360" cy="308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9.xml"/><Relationship Id="rId6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9.xml"/><Relationship Id="rId6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9.xml"/><Relationship Id="rId6" Type="http://schemas.openxmlformats.org/officeDocument/2006/relationships/notesSlide" Target="../notesSlides/notesSlide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m 3" descr=""/>
          <p:cNvPicPr/>
          <p:nvPr/>
        </p:nvPicPr>
        <p:blipFill>
          <a:blip r:embed="rId1"/>
          <a:stretch/>
        </p:blipFill>
        <p:spPr>
          <a:xfrm>
            <a:off x="0" y="0"/>
            <a:ext cx="7944480" cy="9135720"/>
          </a:xfrm>
          <a:prstGeom prst="rect">
            <a:avLst/>
          </a:prstGeom>
          <a:ln w="0">
            <a:noFill/>
          </a:ln>
        </p:spPr>
      </p:pic>
      <p:sp>
        <p:nvSpPr>
          <p:cNvPr id="54" name="Right Triangle 3"/>
          <p:cNvSpPr/>
          <p:nvPr/>
        </p:nvSpPr>
        <p:spPr>
          <a:xfrm flipV="1">
            <a:off x="0" y="-15480"/>
            <a:ext cx="7944480" cy="568800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55" name="Right Triangle 31"/>
          <p:cNvSpPr/>
          <p:nvPr/>
        </p:nvSpPr>
        <p:spPr>
          <a:xfrm flipH="1" flipV="1">
            <a:off x="-7200" y="-360"/>
            <a:ext cx="7944480" cy="264924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56" name="Decágono 27"/>
          <p:cNvSpPr/>
          <p:nvPr/>
        </p:nvSpPr>
        <p:spPr>
          <a:xfrm>
            <a:off x="149760" y="777600"/>
            <a:ext cx="207720" cy="21492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TextBox 9"/>
          <p:cNvSpPr/>
          <p:nvPr/>
        </p:nvSpPr>
        <p:spPr>
          <a:xfrm>
            <a:off x="-27000" y="5624640"/>
            <a:ext cx="3981600" cy="118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i="1" lang="en-GB" sz="1200" spc="-1" strike="noStrike">
                <a:solidFill>
                  <a:schemeClr val="dk1"/>
                </a:solidFill>
                <a:latin typeface="Arial Narrow"/>
              </a:rPr>
              <a:t>Exclut: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Liberation Serif;Times New Roman"/>
              </a:rPr>
              <a:t>Frais de réservation (75,00 € par dossier - non remboursable);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en-GB" sz="1000" spc="-1" strike="noStrike">
                <a:solidFill>
                  <a:schemeClr val="dk1"/>
                </a:solidFill>
                <a:latin typeface="Arial Narrow"/>
                <a:ea typeface="Liberation Serif;Times New Roman"/>
              </a:rPr>
              <a:t>» </a:t>
            </a:r>
            <a:r>
              <a:rPr b="0" lang="en-GB" sz="1000" spc="-1" strike="noStrike">
                <a:solidFill>
                  <a:schemeClr val="dk1"/>
                </a:solidFill>
                <a:latin typeface="Arial Narrow"/>
                <a:ea typeface="Liberation Serif;Times New Roman"/>
              </a:rPr>
              <a:t>Frais de visa le cas échéant;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sv-SE" sz="1000" spc="-1" strike="noStrike">
                <a:solidFill>
                  <a:schemeClr val="dk1"/>
                </a:solidFill>
                <a:latin typeface="Arial Narrow"/>
                <a:ea typeface="Liberation Serif;Times New Roman"/>
              </a:rPr>
              <a:t>»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Liberation Serif;Times New Roman"/>
              </a:rPr>
              <a:t>Dédouanement à l'origine des bagages maritimes et aériens;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sv-SE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Dédouanement à destination des bagages maritimes et aériens;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en-GB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en-GB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Visas le cas échéant;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Frais d'assurance bagages..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Rectângulo 37"/>
          <p:cNvSpPr/>
          <p:nvPr/>
        </p:nvSpPr>
        <p:spPr>
          <a:xfrm rot="16200000">
            <a:off x="7383600" y="10156680"/>
            <a:ext cx="1072800" cy="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280" bIns="-4428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800" spc="-1" strike="noStrike">
                <a:solidFill>
                  <a:schemeClr val="lt1"/>
                </a:solidFill>
                <a:latin typeface="Franklin Gothic Book"/>
              </a:rPr>
              <a:t>Pack-007-Ref.CV-23</a:t>
            </a:r>
            <a:endParaRPr b="0" lang="pt-PT" sz="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9" name="Table 1"/>
          <p:cNvGraphicFramePr/>
          <p:nvPr/>
        </p:nvGraphicFramePr>
        <p:xfrm>
          <a:off x="9360" y="7305120"/>
          <a:ext cx="7931160" cy="238968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466920">
                <a:tc gridSpan="2" rowSpan="2">
                  <a:txBody>
                    <a:bodyPr lIns="9360" rIns="93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i="1" lang="pt-PT" sz="1400" spc="-1" strike="noStrike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Franklin Gothic Book"/>
                          <a:ea typeface="Microsoft YaHei"/>
                        </a:rPr>
                        <a:t>INFORMATIONS GÉNÉRALES    </a:t>
                      </a:r>
                      <a:endParaRPr b="0" lang="pt-P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6">
                  <a:txBody>
                    <a:bodyPr lIns="9360" rIns="9360" anchor="ctr">
                      <a:noAutofit/>
                    </a:bodyPr>
                    <a:p>
                      <a:endParaRPr b="1" i="1" lang="pt-PT" sz="1200" spc="-1" strike="noStrike">
                        <a:solidFill>
                          <a:schemeClr val="accent3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i="1" lang="pt-PT" sz="16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2024</a:t>
                      </a:r>
                      <a:endParaRPr b="0" lang="pt-PT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  <a:tr h="4341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i="1" lang="pt-PT" sz="900" spc="-1" strike="noStrike">
                        <a:solidFill>
                          <a:srgbClr val="4f81bd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rowSpan="4"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  <a:ea typeface="Microsoft YaHei"/>
                        </a:rPr>
                        <a:t>Prix ​​valable jusqu'au 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  <a:ea typeface="Microsoft YaHei"/>
                        </a:rPr>
                        <a:t>31 décembre 2024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1" lang="pt-PT" sz="1400" spc="-1" strike="noStrike">
                        <a:solidFill>
                          <a:srgbClr val="ffc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27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0" name="Rectângulo 39"/>
          <p:cNvSpPr/>
          <p:nvPr/>
        </p:nvSpPr>
        <p:spPr>
          <a:xfrm>
            <a:off x="409320" y="7715160"/>
            <a:ext cx="7476480" cy="17287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1.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L'achat de produits ou services de BOX TRAVEL vous donne droit à accumuler des points échangeables contre des voyages à forfait, du fret maritime ou aérien pour l'expédition, selon le tableau de conversion des points de BOX TRAVEL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2. . Chaque € payé pour un billet d'avion via BOX TRAVEL équivaut à un point. L'envoi d'un colis vous donne droit à 5 points.  Les points accumulés peuvent être convertis en produits ou services de BOX TRAVEL, selon la table de conversion des points de BOX TRAVEL.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3. Les envois ont leur origine et leur destination indiquées dans le lien suivant : www.multimar.pt/cargo/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4.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Les clients peuvent rejoindre et partager des points en vue d'acquérir des produits ou services de BOX TRAVEL.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5. Le prix du billet d'avion + l'assurance voyage + les taxes d'aéroport + les bagages à main + les bagages en soute sont inclus dans le prix de l'offre.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6. Contacts pour les douanes d'origine et de destination, collecte et livraison des bagages [domicile ou entreprise] : cargo@multimar.pt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7. Pour les voyages en avion, le programme détaillé, les conditions générales et autres informations utiles, veuillez consulter le lien suivant : www.multimar.pt/flhght/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8. Toutes les réservations effectuées en ligne (www.multimar.pt/flhght/form/) bénéficient d'une réduction de 2% sur le prix du voyage organisé.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61" name="Table 36"/>
          <p:cNvGraphicFramePr/>
          <p:nvPr/>
        </p:nvGraphicFramePr>
        <p:xfrm>
          <a:off x="9000" y="9451080"/>
          <a:ext cx="7773840" cy="969120"/>
        </p:xfrm>
        <a:graphic>
          <a:graphicData uri="http://schemas.openxmlformats.org/drawingml/2006/table">
            <a:tbl>
              <a:tblPr/>
              <a:tblGrid>
                <a:gridCol w="1590120"/>
                <a:gridCol w="883440"/>
                <a:gridCol w="883440"/>
                <a:gridCol w="883440"/>
                <a:gridCol w="883440"/>
                <a:gridCol w="883440"/>
                <a:gridCol w="883440"/>
                <a:gridCol w="883440"/>
              </a:tblGrid>
              <a:tr h="297000">
                <a:tc rowSpan="2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PRIX / 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gridSpan="6">
                  <a:txBody>
                    <a:bodyPr lIns="7560" rIns="7560" anchor="ctr">
                      <a:noAutofit/>
                    </a:bodyPr>
                    <a:p>
                      <a:pPr algn="ctr">
                        <a:lnSpc>
                          <a:spcPts val="1199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  <a:ea typeface="Lucida Sans"/>
                        </a:rPr>
                        <a:t>TAILLE DE GROUPE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1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Note estadia</a:t>
                      </a:r>
                      <a:endParaRPr b="0" lang="pt-P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90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16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 – 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+25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06000">
                <a:tc>
                  <a:txBody>
                    <a:bodyPr lIns="7560" rIns="7560" anchor="ctr">
                      <a:noAutofit/>
                    </a:bodyPr>
                    <a:p>
                      <a:pPr algn="ctr">
                        <a:lnSpc>
                          <a:spcPts val="1199"/>
                        </a:lnSpc>
                      </a:pPr>
                      <a:r>
                        <a:rPr b="0" lang="pt-PT" sz="1200" spc="-1" strike="noStrike">
                          <a:solidFill>
                            <a:schemeClr val="lt1"/>
                          </a:solidFill>
                          <a:latin typeface="Franklin Gothic Book"/>
                          <a:ea typeface="Lucida Sans"/>
                        </a:rPr>
                        <a:t>ADULTES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000,00 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2" name=""/>
          <p:cNvGraphicFramePr/>
          <p:nvPr/>
        </p:nvGraphicFramePr>
        <p:xfrm>
          <a:off x="4320" y="10325520"/>
          <a:ext cx="7777080" cy="488880"/>
        </p:xfrm>
        <a:graphic>
          <a:graphicData uri="http://schemas.openxmlformats.org/drawingml/2006/table">
            <a:tbl>
              <a:tblPr/>
              <a:tblGrid>
                <a:gridCol w="7777440"/>
              </a:tblGrid>
              <a:tr h="216000">
                <a:tc>
                  <a:txBody>
                    <a:bodyPr lIns="36000" r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rgbClr val="ffffff"/>
                          </a:solidFill>
                          <a:latin typeface="David"/>
                        </a:rPr>
                        <a:t>CONTACTS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  <a:tr h="20628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Av 5 de Outubro | Apartado 014104 | 1064 - 002 Lisboa | Lisboa |Portugal |  </a:t>
                      </a:r>
                      <a:r>
                        <a:rPr b="0" lang="pt-PT" sz="800" spc="-1" strike="noStrike">
                          <a:solidFill>
                            <a:srgbClr val="f97c00"/>
                          </a:solidFill>
                          <a:latin typeface="Verdana"/>
                          <a:ea typeface="Microsoft YaHei"/>
                        </a:rPr>
                        <a:t>☎</a:t>
                      </a: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+351 – 962 480 094  | cargo@boxtravel.eu | www.boxtravel.eu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</a:tbl>
          </a:graphicData>
        </a:graphic>
      </p:graphicFrame>
      <p:sp>
        <p:nvSpPr>
          <p:cNvPr id="63" name=""/>
          <p:cNvSpPr/>
          <p:nvPr/>
        </p:nvSpPr>
        <p:spPr>
          <a:xfrm flipV="1">
            <a:off x="0" y="-4320"/>
            <a:ext cx="3418200" cy="1256400"/>
          </a:xfrm>
          <a:prstGeom prst="rtTriangle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0" y="3508920"/>
            <a:ext cx="6297840" cy="1694160"/>
          </a:xfrm>
          <a:custGeom>
            <a:avLst/>
            <a:gdLst>
              <a:gd name="textAreaLeft" fmla="*/ 1385640 w 6297840"/>
              <a:gd name="textAreaRight" fmla="*/ 4917600 w 6297840"/>
              <a:gd name="textAreaTop" fmla="*/ 376560 h 1694160"/>
              <a:gd name="textAreaBottom" fmla="*/ 1328760 h 16941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solidFill>
            <a:srgbClr val="00b0f0"/>
          </a:solidFill>
          <a:ln w="0">
            <a:solidFill>
              <a:srgbClr val="00b0f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72000" y="4240440"/>
            <a:ext cx="7523280" cy="90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</a:rPr>
              <a:t> </a:t>
            </a:r>
            <a:r>
              <a:rPr b="0" lang="pt-PT" sz="1100" spc="-1" strike="noStrike">
                <a:solidFill>
                  <a:srgbClr val="ffffff"/>
                </a:solidFill>
                <a:latin typeface="Arial"/>
                <a:ea typeface="Microsoft YaHei"/>
              </a:rPr>
              <a:t>Pour chaque xx forfait acheté sur la route entre Paris (France) et Abidjan ou entre Paris (France) et Dakar, les clients ont droit à un séjour d'une semaine sur l'une des îles du Cap-Vert (comprenant le transport interne au Cap-Vert et l'hébergement en pension complète).  Les départs au Cap-Vert se feront depuis la ville de Praia, par voie aérienne ou maritime. La durée du séjour sera de 6 nuits et 7 jours. Le séjour peut être prolongé moyennant des frais supplémentaires. Les clients peuvent s'inscrire pour accumuler des forfaits. Un compagnon de voyage bénéficie d'une réduction de 10%.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TextBox 8"/>
          <p:cNvSpPr/>
          <p:nvPr/>
        </p:nvSpPr>
        <p:spPr>
          <a:xfrm>
            <a:off x="78840" y="996480"/>
            <a:ext cx="7871760" cy="35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i="1" lang="en-GB" sz="1600" spc="-1" strike="noStrike">
                <a:solidFill>
                  <a:schemeClr val="lt1"/>
                </a:solidFill>
                <a:latin typeface="Arial Narrow"/>
                <a:ea typeface="Liberation Serif;Times New Roman"/>
              </a:rPr>
              <a:t>Comprend: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Liberation Serif;Times New Roman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Liberation Serif;Times New Roman"/>
              </a:rPr>
              <a:t>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Voyage en avion;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Un (1) bagage à main pesant 8 kg;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Un (1) bagage aérien en soute pesant 23 kg;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Un (1) bagage aérien supplémentaire en soute pesant 23 kg;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Un (1) colis d'un poids maximum de 100 kg, par voie maritime;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Un (1) colis d'un poids maximum de 150 kg, par voie maritime;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Le Volume total de tous les colis transportés par mer ne peut excéder 1 m3.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Émission d'une lettre de transport pour les bagages aériens supplémentaires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Taxe sur les carburants;</a:t>
            </a:r>
            <a:br>
              <a:rPr sz="1200"/>
            </a:b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Frais de sécurité;</a:t>
            </a:r>
            <a:br>
              <a:rPr sz="1200"/>
            </a:b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Frais de gestion;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Assurance voyage;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Taxes d'aéroport;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Les colis sont collectés à l'origine et livrés à la destination finale (domicile ou entreprise);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Voyage interne au Cap-Vert en classe économique, séjour dans un hôtel trois étoiles en demi-pension.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Le client peut envoyer des colis supplémentaires en multiple des poids indiqués ci-dessus et le surcoût sera répercuté sur le prix du voyage à forfait.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3960000" y="5192640"/>
            <a:ext cx="3937680" cy="175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1" i="1" lang="pt-PT" sz="1200" spc="-1" strike="noStrike">
                <a:solidFill>
                  <a:srgbClr val="000000"/>
                </a:solidFill>
                <a:latin typeface="Arial Narrow"/>
                <a:ea typeface="Lucida Sans"/>
              </a:rPr>
              <a:t>Remarques: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ts val="1199"/>
              </a:lnSpc>
            </a:pPr>
            <a:r>
              <a:rPr b="0" lang="pt-PT" sz="1000" spc="-1" strike="noStrike">
                <a:solidFill>
                  <a:srgbClr val="000000"/>
                </a:solidFill>
                <a:latin typeface="Arial Narrow"/>
                <a:ea typeface="Lucida Sans"/>
              </a:rPr>
              <a:t>» Tarifs sujets à changement 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ts val="1199"/>
              </a:lnSpc>
            </a:pPr>
            <a:r>
              <a:rPr b="0" lang="pt-PT" sz="1000" spc="-1" strike="noStrike">
                <a:solidFill>
                  <a:srgbClr val="000000"/>
                </a:solidFill>
                <a:latin typeface="Arial Narrow"/>
                <a:ea typeface="Lucida Sans"/>
              </a:rPr>
              <a:t>» Programme soumis aux conditions générales 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ts val="1199"/>
              </a:lnSpc>
            </a:pPr>
            <a:r>
              <a:rPr b="0" lang="pt-PT" sz="1000" spc="-1" strike="noStrike">
                <a:solidFill>
                  <a:srgbClr val="000000"/>
                </a:solidFill>
                <a:latin typeface="Arial Narrow"/>
                <a:ea typeface="Lucida Sans"/>
              </a:rPr>
              <a:t>» Places limitées 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ts val="1199"/>
              </a:lnSpc>
            </a:pPr>
            <a:r>
              <a:rPr b="0" lang="pt-PT" sz="1000" spc="-1" strike="noStrike">
                <a:solidFill>
                  <a:srgbClr val="000000"/>
                </a:solidFill>
                <a:latin typeface="Arial Narrow"/>
                <a:ea typeface="Lucida Sans"/>
              </a:rPr>
              <a:t>» N'est pas cumulable avec d'autres offres 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ts val="1199"/>
              </a:lnSpc>
            </a:pPr>
            <a:r>
              <a:rPr b="0" lang="pt-PT" sz="1000" spc="-1" strike="noStrike">
                <a:solidFill>
                  <a:srgbClr val="000000"/>
                </a:solidFill>
                <a:latin typeface="Arial Narrow"/>
                <a:ea typeface="Lucida Sans"/>
              </a:rPr>
              <a:t>» Cela ne dispense pas de consulter le programme détaillé 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ts val="1199"/>
              </a:lnSpc>
            </a:pPr>
            <a:r>
              <a:rPr b="0" lang="pt-PT" sz="1000" spc="-1" strike="noStrike">
                <a:solidFill>
                  <a:srgbClr val="000000"/>
                </a:solidFill>
                <a:latin typeface="Arial Narrow"/>
                <a:ea typeface="Lucida Sans"/>
              </a:rPr>
              <a:t>» Pour faciliter l'expédition du fret sur les vols réservés, celui-ci doit être livré en colis en vrac d'une taille individuelle relativement petite 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ts val="1199"/>
              </a:lnSpc>
            </a:pPr>
            <a:r>
              <a:rPr b="0" lang="pt-PT" sz="1000" spc="-1" strike="noStrike">
                <a:solidFill>
                  <a:srgbClr val="000000"/>
                </a:solidFill>
                <a:latin typeface="Arial Narrow"/>
                <a:ea typeface="Lucida Sans"/>
              </a:rPr>
              <a:t>» T/T - Temps de transit estimé par la compagnie maritime du port d'origine au port de destination, qui peut varier sans préavis 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ts val="1199"/>
              </a:lnSpc>
            </a:pPr>
            <a:r>
              <a:rPr b="0" lang="pt-PT" sz="1000" spc="-1" strike="noStrike">
                <a:solidFill>
                  <a:srgbClr val="000000"/>
                </a:solidFill>
                <a:latin typeface="Arial Narrow"/>
                <a:ea typeface="Lucida Sans"/>
              </a:rPr>
              <a:t>» Le passager doit choisir une date de départ et une date de retour avec la même compagnie aérienne.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8" name="" descr=""/>
          <p:cNvPicPr/>
          <p:nvPr/>
        </p:nvPicPr>
        <p:blipFill>
          <a:blip r:embed="rId2"/>
          <a:stretch/>
        </p:blipFill>
        <p:spPr>
          <a:xfrm>
            <a:off x="10080" y="9000"/>
            <a:ext cx="1965960" cy="476640"/>
          </a:xfrm>
          <a:prstGeom prst="rect">
            <a:avLst/>
          </a:prstGeom>
          <a:ln w="0">
            <a:noFill/>
          </a:ln>
        </p:spPr>
      </p:pic>
      <p:pic>
        <p:nvPicPr>
          <p:cNvPr id="69" name="" descr=""/>
          <p:cNvPicPr/>
          <p:nvPr/>
        </p:nvPicPr>
        <p:blipFill>
          <a:blip r:embed="rId3"/>
          <a:stretch/>
        </p:blipFill>
        <p:spPr>
          <a:xfrm>
            <a:off x="5292000" y="7274880"/>
            <a:ext cx="1630080" cy="528120"/>
          </a:xfrm>
          <a:prstGeom prst="rect">
            <a:avLst/>
          </a:prstGeom>
          <a:ln w="0">
            <a:noFill/>
          </a:ln>
        </p:spPr>
      </p:pic>
      <p:sp>
        <p:nvSpPr>
          <p:cNvPr id="70" name="Decágono 4"/>
          <p:cNvSpPr/>
          <p:nvPr/>
        </p:nvSpPr>
        <p:spPr>
          <a:xfrm>
            <a:off x="149760" y="777960"/>
            <a:ext cx="207720" cy="21492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71" name=""/>
          <p:cNvGrpSpPr/>
          <p:nvPr/>
        </p:nvGrpSpPr>
        <p:grpSpPr>
          <a:xfrm>
            <a:off x="3600000" y="1440"/>
            <a:ext cx="4344480" cy="1833120"/>
            <a:chOff x="3600000" y="1440"/>
            <a:chExt cx="4344480" cy="1833120"/>
          </a:xfrm>
        </p:grpSpPr>
        <p:grpSp>
          <p:nvGrpSpPr>
            <p:cNvPr id="72" name=""/>
            <p:cNvGrpSpPr/>
            <p:nvPr/>
          </p:nvGrpSpPr>
          <p:grpSpPr>
            <a:xfrm>
              <a:off x="3600000" y="1440"/>
              <a:ext cx="4344480" cy="1833120"/>
              <a:chOff x="3600000" y="1440"/>
              <a:chExt cx="4344480" cy="1833120"/>
            </a:xfrm>
          </p:grpSpPr>
          <p:pic>
            <p:nvPicPr>
              <p:cNvPr id="73" name="" descr=""/>
              <p:cNvPicPr/>
              <p:nvPr/>
            </p:nvPicPr>
            <p:blipFill>
              <a:blip r:embed="rId4"/>
              <a:stretch/>
            </p:blipFill>
            <p:spPr>
              <a:xfrm>
                <a:off x="4073400" y="272160"/>
                <a:ext cx="2202840" cy="1202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4" name=""/>
              <p:cNvSpPr/>
              <p:nvPr/>
            </p:nvSpPr>
            <p:spPr>
              <a:xfrm>
                <a:off x="3600000" y="1440"/>
                <a:ext cx="3058560" cy="1833120"/>
              </a:xfrm>
              <a:prstGeom prst="donut">
                <a:avLst>
                  <a:gd name="adj" fmla="val 25000"/>
                </a:avLst>
              </a:prstGeom>
              <a:solidFill>
                <a:srgbClr val="00aef0"/>
              </a:solidFill>
              <a:ln w="0">
                <a:solidFill>
                  <a:srgbClr val="00aef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ctr">
                <a:noAutofit/>
              </a:bodyPr>
              <a:p>
                <a:pPr>
                  <a:lnSpc>
                    <a:spcPct val="100000"/>
                  </a:lnSpc>
                </a:pPr>
                <a:endParaRPr b="0" lang="pt-PT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5" name="TextBox 7"/>
              <p:cNvSpPr/>
              <p:nvPr/>
            </p:nvSpPr>
            <p:spPr>
              <a:xfrm>
                <a:off x="6540480" y="59400"/>
                <a:ext cx="1404000" cy="455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b="0" i="1" lang="pt-PT" sz="2400" spc="-1" strike="noStrike">
                    <a:solidFill>
                      <a:schemeClr val="lt1"/>
                    </a:solidFill>
                    <a:latin typeface="Arial Black"/>
                  </a:rPr>
                  <a:t>DESDE</a:t>
                </a:r>
                <a:endParaRPr b="0" lang="pt-PT" sz="24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6" name="TextBox 7"/>
              <p:cNvSpPr/>
              <p:nvPr/>
            </p:nvSpPr>
            <p:spPr>
              <a:xfrm>
                <a:off x="5964480" y="720000"/>
                <a:ext cx="1954800" cy="28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b">
                <a:spAutoFit/>
              </a:bodyPr>
              <a:p>
                <a:pPr algn="r" defTabSz="914400">
                  <a:lnSpc>
                    <a:spcPts val="1500"/>
                  </a:lnSpc>
                </a:pPr>
                <a:r>
                  <a:rPr b="1" i="1" lang="pt-PT" sz="3200" spc="-1" strike="noStrike">
                    <a:solidFill>
                      <a:schemeClr val="lt1"/>
                    </a:solidFill>
                    <a:latin typeface="Felix Titling"/>
                  </a:rPr>
                  <a:t>€ </a:t>
                </a:r>
                <a:r>
                  <a:rPr b="0" lang="pt-PT" sz="3200" spc="-1" strike="noStrike">
                    <a:solidFill>
                      <a:schemeClr val="lt1"/>
                    </a:solidFill>
                    <a:latin typeface="Felix Titling"/>
                  </a:rPr>
                  <a:t>000,00</a:t>
                </a:r>
                <a:endParaRPr b="0" lang="pt-PT" sz="32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7" name="TextBox 7"/>
              <p:cNvSpPr/>
              <p:nvPr/>
            </p:nvSpPr>
            <p:spPr>
              <a:xfrm>
                <a:off x="6417360" y="1041120"/>
                <a:ext cx="1504080" cy="272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r" defTabSz="914400">
                  <a:lnSpc>
                    <a:spcPct val="100000"/>
                  </a:lnSpc>
                </a:pPr>
                <a:r>
                  <a:rPr b="0" i="1" lang="pt-PT" sz="1200" spc="-1" strike="noStrike">
                    <a:solidFill>
                      <a:srgbClr val="ffc000"/>
                    </a:solidFill>
                    <a:latin typeface="Arial Black"/>
                  </a:rPr>
                  <a:t>Taxes incluses</a:t>
                </a:r>
                <a:endParaRPr b="0" lang="pt-PT" sz="12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8" name="TextBox 1"/>
              <p:cNvSpPr/>
              <p:nvPr/>
            </p:nvSpPr>
            <p:spPr>
              <a:xfrm>
                <a:off x="5532480" y="1355400"/>
                <a:ext cx="2264760" cy="257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b="0" i="1" lang="pt-PT" sz="1100" spc="-1" strike="noStrike">
                    <a:solidFill>
                      <a:schemeClr val="lt1"/>
                    </a:solidFill>
                    <a:latin typeface="Arial Black"/>
                  </a:rPr>
                  <a:t>PARIS – ABIDJAN - PARIS</a:t>
                </a:r>
                <a:endParaRPr b="0" lang="pt-PT" sz="11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79" name=""/>
            <p:cNvSpPr/>
            <p:nvPr/>
          </p:nvSpPr>
          <p:spPr>
            <a:xfrm>
              <a:off x="5940000" y="144000"/>
              <a:ext cx="538560" cy="358560"/>
            </a:xfrm>
            <a:prstGeom prst="rect">
              <a:avLst/>
            </a:prstGeom>
            <a:solidFill>
              <a:srgbClr val="00b0f0"/>
            </a:solidFill>
            <a:ln w="0">
              <a:solidFill>
                <a:srgbClr val="00b0f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80" name="TextBox 11"/>
          <p:cNvSpPr/>
          <p:nvPr/>
        </p:nvSpPr>
        <p:spPr>
          <a:xfrm>
            <a:off x="7200" y="698040"/>
            <a:ext cx="44244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defTabSz="914400">
              <a:lnSpc>
                <a:spcPct val="100000"/>
              </a:lnSpc>
            </a:pP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EXCELLENCE BUSINESS </a:t>
            </a:r>
            <a:r>
              <a:rPr b="1" i="1" lang="en-GB" sz="2000" spc="-1" strike="noStrike">
                <a:solidFill>
                  <a:schemeClr val="accent2">
                    <a:lumMod val="60000"/>
                    <a:lumOff val="40000"/>
                  </a:schemeClr>
                </a:solidFill>
                <a:latin typeface="Arial Narrow"/>
              </a:rPr>
              <a:t>STANDARD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Imagem 3" descr=""/>
          <p:cNvPicPr/>
          <p:nvPr/>
        </p:nvPicPr>
        <p:blipFill>
          <a:blip r:embed="rId1"/>
          <a:stretch/>
        </p:blipFill>
        <p:spPr>
          <a:xfrm>
            <a:off x="0" y="0"/>
            <a:ext cx="7944480" cy="9135720"/>
          </a:xfrm>
          <a:prstGeom prst="rect">
            <a:avLst/>
          </a:prstGeom>
          <a:ln w="0">
            <a:noFill/>
          </a:ln>
        </p:spPr>
      </p:pic>
      <p:sp>
        <p:nvSpPr>
          <p:cNvPr id="82" name="Right Triangle 40"/>
          <p:cNvSpPr/>
          <p:nvPr/>
        </p:nvSpPr>
        <p:spPr>
          <a:xfrm flipV="1">
            <a:off x="0" y="-15480"/>
            <a:ext cx="7944480" cy="568800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83" name="Right Triangle 41"/>
          <p:cNvSpPr/>
          <p:nvPr/>
        </p:nvSpPr>
        <p:spPr>
          <a:xfrm flipH="1" flipV="1">
            <a:off x="-7200" y="-360"/>
            <a:ext cx="7944480" cy="264924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84" name="TextBox 9"/>
          <p:cNvSpPr/>
          <p:nvPr/>
        </p:nvSpPr>
        <p:spPr>
          <a:xfrm>
            <a:off x="5040" y="1152360"/>
            <a:ext cx="7898040" cy="57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i="1" lang="en-GB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INFORMATIONS COMPLÉMENTAIRES: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GB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en-GB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Tarifs sujets à changement;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Programme soumis aux conditions générales;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en-GB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en-GB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Places limitées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Cela peut ne pas être cumulable avec d'autres offres;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Cela ne dispense pas de consulter le programme détaillé;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Chaque passager a le droit d'envoyer ses bagages de trois manières différentes : par voie aérienne accompagné en soute, par voie aérienne non accompagné et par voie maritime non accompagné;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 poids/volume des bagages en mode aérien accompagné dépend exclusivement de la politique de chaque compagnie aérienne.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i="1" lang="en-GB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Bagages par mer: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Pour que le fret soit accepté sous la rubrique « effets personnels », il doit être palettisé et bien identifié;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L'assurance transport est facultative et n'est émise que sur demande écrite avant la clôture de l'expédition;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Les charges fragiles et non superposées, car elles limitent l'espace de chargement en ce sens qu’elles ne peuvent pas transporter d'autres charges par-dessus, seront facturées à une hauteur de 2,20 mètres. Veuillez en tenir compte lors du calcul du transport;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T/T est le temps de transit estimé par la compagnie maritime du port d'origine au port de destination et peut varier sans préavis;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Pour plus d'informations sur les définitions des frais supplémentaires, veuillez visiter notre site Web à l'adresse www.multimar.pt/glossário/;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L'assurance transport ne sera souscrite que sur demande écrite préalable auprès de BOX TRAVEL.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Conditions Générales de Transport: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200" spc="-1" strike="noStrike">
                <a:solidFill>
                  <a:schemeClr val="lt1">
                    <a:lumMod val="85000"/>
                  </a:schemeClr>
                </a:solidFill>
                <a:latin typeface="Arial Narrow"/>
                <a:ea typeface="Microsoft YaHei"/>
              </a:rPr>
              <a:t>■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Poids/Volume : les bagages ne doivent pas dépasser 1 m3 ou 1 tonne comme indiqué dans l'offre;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200" spc="-1" strike="noStrike">
                <a:solidFill>
                  <a:schemeClr val="lt1">
                    <a:lumMod val="85000"/>
                  </a:schemeClr>
                </a:solidFill>
                <a:latin typeface="Arial Narrow"/>
                <a:ea typeface="Microsoft YaHei"/>
              </a:rPr>
              <a:t>■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Occupation : les bagages ne doivent pas dépasser les dimensions linéaires indiquées dans l'offre;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200" spc="-1" strike="noStrike">
                <a:solidFill>
                  <a:schemeClr val="lt1">
                    <a:lumMod val="85000"/>
                  </a:schemeClr>
                </a:solidFill>
                <a:latin typeface="Arial Narrow"/>
                <a:ea typeface="Microsoft YaHei"/>
              </a:rPr>
              <a:t>■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Les colis présentant des dimensions ou un poids supplémentaires sont soumis à des frais supplémentaires. BOX TRAVEL confirmera le montant après vérification des caractéristiques du bagage.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Tout autre concept de facturation non mentionné dans cette offre n'est pas inclus;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Les éventuels retards, arrêts, stockages et contrôles supplémentaires seront facturés s'ils ne sont pas explicitement inclus dans le devis fourni;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Il est entendu et convenu que le client sera responsable du fret et des frais supplémentaires applicables aux réservations et expéditions effectuées conformément à ce devis ou contrat, même si la société concernée n'est pas répertoriée comme exécuteur de la réservation, expéditeur/destinataire ou autre partie sur le connaissement.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Rectângulo 1"/>
          <p:cNvSpPr/>
          <p:nvPr/>
        </p:nvSpPr>
        <p:spPr>
          <a:xfrm rot="16200000">
            <a:off x="7421760" y="10154880"/>
            <a:ext cx="1072800" cy="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280" bIns="-4428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800" spc="-1" strike="noStrike">
                <a:solidFill>
                  <a:schemeClr val="lt1"/>
                </a:solidFill>
                <a:latin typeface="Franklin Gothic Book"/>
              </a:rPr>
              <a:t>Pack-007-Ref.CV-23</a:t>
            </a:r>
            <a:endParaRPr b="0" lang="pt-PT" sz="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86" name="Table 2"/>
          <p:cNvGraphicFramePr/>
          <p:nvPr/>
        </p:nvGraphicFramePr>
        <p:xfrm>
          <a:off x="47520" y="7195320"/>
          <a:ext cx="7931160" cy="238968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466920">
                <a:tc gridSpan="2" rowSpan="2">
                  <a:txBody>
                    <a:bodyPr lIns="9360" rIns="93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i="1" lang="pt-PT" sz="1400" spc="-1" strike="noStrike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Franklin Gothic Book"/>
                          <a:ea typeface="Microsoft YaHei"/>
                        </a:rPr>
                        <a:t>INFORMATIONS GÉNÉRALES     </a:t>
                      </a:r>
                      <a:endParaRPr b="0" lang="pt-P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6">
                  <a:txBody>
                    <a:bodyPr lIns="9360" rIns="9360" anchor="ctr">
                      <a:noAutofit/>
                    </a:bodyPr>
                    <a:p>
                      <a:endParaRPr b="1" i="1" lang="pt-PT" sz="1200" spc="-1" strike="noStrike">
                        <a:solidFill>
                          <a:schemeClr val="accent3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i="1" lang="pt-PT" sz="16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2024</a:t>
                      </a:r>
                      <a:endParaRPr b="0" lang="pt-PT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  <a:tr h="4341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i="1" lang="pt-PT" sz="900" spc="-1" strike="noStrike">
                        <a:solidFill>
                          <a:srgbClr val="4f81bd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rowSpan="4"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  <a:ea typeface="Microsoft YaHei"/>
                        </a:rPr>
                        <a:t>Prix ​​valable jusqu'au 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  <a:ea typeface="Microsoft YaHei"/>
                        </a:rPr>
                        <a:t>31 décembre 2024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1" lang="pt-PT" sz="1400" spc="-1" strike="noStrike">
                        <a:solidFill>
                          <a:srgbClr val="ffc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27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7" name="Table 3"/>
          <p:cNvGraphicFramePr/>
          <p:nvPr/>
        </p:nvGraphicFramePr>
        <p:xfrm>
          <a:off x="47160" y="9449280"/>
          <a:ext cx="7773840" cy="1068480"/>
        </p:xfrm>
        <a:graphic>
          <a:graphicData uri="http://schemas.openxmlformats.org/drawingml/2006/table">
            <a:tbl>
              <a:tblPr/>
              <a:tblGrid>
                <a:gridCol w="1590120"/>
                <a:gridCol w="883440"/>
                <a:gridCol w="883440"/>
                <a:gridCol w="883440"/>
                <a:gridCol w="883440"/>
                <a:gridCol w="883440"/>
                <a:gridCol w="883440"/>
                <a:gridCol w="883440"/>
              </a:tblGrid>
              <a:tr h="297000">
                <a:tc rowSpan="2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PRIX / 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gridSpan="6">
                  <a:txBody>
                    <a:bodyPr lIns="7560" rIns="7560" anchor="ctr">
                      <a:noAutofit/>
                    </a:bodyPr>
                    <a:p>
                      <a:pPr algn="ctr">
                        <a:lnSpc>
                          <a:spcPts val="1199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  <a:ea typeface="Lucida Sans"/>
                        </a:rPr>
                        <a:t>TAILLE DE GROUPE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just">
                        <a:lnSpc>
                          <a:spcPts val="1199"/>
                        </a:lnSpc>
                      </a:pPr>
                      <a:r>
                        <a:rPr b="0" lang="pt-PT" sz="1100" spc="-1" strike="noStrike">
                          <a:solidFill>
                            <a:schemeClr val="lt1"/>
                          </a:solidFill>
                          <a:latin typeface="Franklin Gothic Book"/>
                          <a:ea typeface="Lucida Sans"/>
                        </a:rPr>
                        <a:t>Nuit </a:t>
                      </a: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  <a:ea typeface="Lucida Sans"/>
                        </a:rPr>
                        <a:t>supplémentaire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90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16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 – 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+25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06000"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ts val="1199"/>
                        </a:lnSpc>
                      </a:pPr>
                      <a:r>
                        <a:rPr b="0" lang="pt-PT" sz="1200" spc="-1" strike="noStrike">
                          <a:solidFill>
                            <a:schemeClr val="lt1"/>
                          </a:solidFill>
                          <a:latin typeface="Franklin Gothic Book"/>
                          <a:ea typeface="Lucida Sans"/>
                        </a:rPr>
                        <a:t>ADULTES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000,00 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8" name=""/>
          <p:cNvSpPr/>
          <p:nvPr/>
        </p:nvSpPr>
        <p:spPr>
          <a:xfrm flipV="1">
            <a:off x="0" y="-4320"/>
            <a:ext cx="3418200" cy="1256400"/>
          </a:xfrm>
          <a:prstGeom prst="rtTriangle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9" name="" descr=""/>
          <p:cNvPicPr/>
          <p:nvPr/>
        </p:nvPicPr>
        <p:blipFill>
          <a:blip r:embed="rId2"/>
          <a:stretch/>
        </p:blipFill>
        <p:spPr>
          <a:xfrm>
            <a:off x="10440" y="9000"/>
            <a:ext cx="1965960" cy="476640"/>
          </a:xfrm>
          <a:prstGeom prst="rect">
            <a:avLst/>
          </a:prstGeom>
          <a:ln w="0">
            <a:noFill/>
          </a:ln>
        </p:spPr>
      </p:pic>
      <p:sp>
        <p:nvSpPr>
          <p:cNvPr id="90" name="TextBox 11"/>
          <p:cNvSpPr/>
          <p:nvPr/>
        </p:nvSpPr>
        <p:spPr>
          <a:xfrm>
            <a:off x="7200" y="662040"/>
            <a:ext cx="44244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defTabSz="914400">
              <a:lnSpc>
                <a:spcPct val="100000"/>
              </a:lnSpc>
            </a:pP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EXCELLENCE BUSINESS </a:t>
            </a:r>
            <a:r>
              <a:rPr b="1" i="1" lang="en-GB" sz="2000" spc="-1" strike="noStrike">
                <a:solidFill>
                  <a:schemeClr val="accent2">
                    <a:lumMod val="60000"/>
                    <a:lumOff val="40000"/>
                  </a:schemeClr>
                </a:solidFill>
                <a:latin typeface="Arial Narrow"/>
              </a:rPr>
              <a:t>STANDARD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Decágono 27"/>
          <p:cNvSpPr/>
          <p:nvPr/>
        </p:nvSpPr>
        <p:spPr>
          <a:xfrm>
            <a:off x="185760" y="741600"/>
            <a:ext cx="207720" cy="21492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Decágono 1"/>
          <p:cNvSpPr/>
          <p:nvPr/>
        </p:nvSpPr>
        <p:spPr>
          <a:xfrm>
            <a:off x="149760" y="741960"/>
            <a:ext cx="207720" cy="21492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3" name="" descr=""/>
          <p:cNvPicPr/>
          <p:nvPr/>
        </p:nvPicPr>
        <p:blipFill>
          <a:blip r:embed="rId3"/>
          <a:stretch/>
        </p:blipFill>
        <p:spPr>
          <a:xfrm>
            <a:off x="5292000" y="7275240"/>
            <a:ext cx="1630080" cy="528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4" name=""/>
          <p:cNvGraphicFramePr/>
          <p:nvPr/>
        </p:nvGraphicFramePr>
        <p:xfrm>
          <a:off x="4680" y="10325880"/>
          <a:ext cx="7777080" cy="488880"/>
        </p:xfrm>
        <a:graphic>
          <a:graphicData uri="http://schemas.openxmlformats.org/drawingml/2006/table">
            <a:tbl>
              <a:tblPr/>
              <a:tblGrid>
                <a:gridCol w="7777440"/>
              </a:tblGrid>
              <a:tr h="216000">
                <a:tc>
                  <a:txBody>
                    <a:bodyPr lIns="36000" r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rgbClr val="ffffff"/>
                          </a:solidFill>
                          <a:latin typeface="David"/>
                        </a:rPr>
                        <a:t>CONTACTS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  <a:tr h="20628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Av 5 de Outubro | Apartado 014104 | 1064 - 002 Lisboa | Lisboa |Portugal |  </a:t>
                      </a:r>
                      <a:r>
                        <a:rPr b="0" lang="pt-PT" sz="800" spc="-1" strike="noStrike">
                          <a:solidFill>
                            <a:srgbClr val="f97c00"/>
                          </a:solidFill>
                          <a:latin typeface="Verdana"/>
                          <a:ea typeface="Microsoft YaHei"/>
                        </a:rPr>
                        <a:t>☎</a:t>
                      </a: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+351 – 962 480 094  | cargo@boxtravel.eu | www.boxtravel.eu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</a:tbl>
          </a:graphicData>
        </a:graphic>
      </p:graphicFrame>
      <p:grpSp>
        <p:nvGrpSpPr>
          <p:cNvPr id="95" name=""/>
          <p:cNvGrpSpPr/>
          <p:nvPr/>
        </p:nvGrpSpPr>
        <p:grpSpPr>
          <a:xfrm>
            <a:off x="3600000" y="1440"/>
            <a:ext cx="4344480" cy="1833120"/>
            <a:chOff x="3600000" y="1440"/>
            <a:chExt cx="4344480" cy="1833120"/>
          </a:xfrm>
        </p:grpSpPr>
        <p:grpSp>
          <p:nvGrpSpPr>
            <p:cNvPr id="96" name=""/>
            <p:cNvGrpSpPr/>
            <p:nvPr/>
          </p:nvGrpSpPr>
          <p:grpSpPr>
            <a:xfrm>
              <a:off x="3600000" y="1440"/>
              <a:ext cx="4344480" cy="1833120"/>
              <a:chOff x="3600000" y="1440"/>
              <a:chExt cx="4344480" cy="1833120"/>
            </a:xfrm>
          </p:grpSpPr>
          <p:pic>
            <p:nvPicPr>
              <p:cNvPr id="97" name="" descr=""/>
              <p:cNvPicPr/>
              <p:nvPr/>
            </p:nvPicPr>
            <p:blipFill>
              <a:blip r:embed="rId4"/>
              <a:stretch/>
            </p:blipFill>
            <p:spPr>
              <a:xfrm>
                <a:off x="4073400" y="272160"/>
                <a:ext cx="2202840" cy="1202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8" name=""/>
              <p:cNvSpPr/>
              <p:nvPr/>
            </p:nvSpPr>
            <p:spPr>
              <a:xfrm>
                <a:off x="3600000" y="1440"/>
                <a:ext cx="3058560" cy="1833120"/>
              </a:xfrm>
              <a:prstGeom prst="donut">
                <a:avLst>
                  <a:gd name="adj" fmla="val 25000"/>
                </a:avLst>
              </a:prstGeom>
              <a:solidFill>
                <a:srgbClr val="00aef0"/>
              </a:solidFill>
              <a:ln w="0">
                <a:solidFill>
                  <a:srgbClr val="00aef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ctr">
                <a:noAutofit/>
              </a:bodyPr>
              <a:p>
                <a:pPr>
                  <a:lnSpc>
                    <a:spcPct val="100000"/>
                  </a:lnSpc>
                </a:pPr>
                <a:endParaRPr b="0" lang="pt-PT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9" name="TextBox 7"/>
              <p:cNvSpPr/>
              <p:nvPr/>
            </p:nvSpPr>
            <p:spPr>
              <a:xfrm>
                <a:off x="6540480" y="59400"/>
                <a:ext cx="1404000" cy="455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b="0" i="1" lang="pt-PT" sz="2400" spc="-1" strike="noStrike">
                    <a:solidFill>
                      <a:schemeClr val="lt1"/>
                    </a:solidFill>
                    <a:latin typeface="Arial Black"/>
                  </a:rPr>
                  <a:t>DESDE</a:t>
                </a:r>
                <a:endParaRPr b="0" lang="pt-PT" sz="24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0" name="TextBox 7"/>
              <p:cNvSpPr/>
              <p:nvPr/>
            </p:nvSpPr>
            <p:spPr>
              <a:xfrm>
                <a:off x="5964480" y="720000"/>
                <a:ext cx="1954800" cy="28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b">
                <a:spAutoFit/>
              </a:bodyPr>
              <a:p>
                <a:pPr algn="r" defTabSz="914400">
                  <a:lnSpc>
                    <a:spcPts val="1500"/>
                  </a:lnSpc>
                </a:pPr>
                <a:r>
                  <a:rPr b="1" i="1" lang="pt-PT" sz="3200" spc="-1" strike="noStrike">
                    <a:solidFill>
                      <a:schemeClr val="lt1"/>
                    </a:solidFill>
                    <a:latin typeface="Felix Titling"/>
                  </a:rPr>
                  <a:t>€ </a:t>
                </a:r>
                <a:r>
                  <a:rPr b="0" lang="pt-PT" sz="3200" spc="-1" strike="noStrike">
                    <a:solidFill>
                      <a:schemeClr val="lt1"/>
                    </a:solidFill>
                    <a:latin typeface="Felix Titling"/>
                  </a:rPr>
                  <a:t>000,00</a:t>
                </a:r>
                <a:endParaRPr b="0" lang="pt-PT" sz="32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1" name="TextBox 7"/>
              <p:cNvSpPr/>
              <p:nvPr/>
            </p:nvSpPr>
            <p:spPr>
              <a:xfrm>
                <a:off x="6417360" y="1041120"/>
                <a:ext cx="1504080" cy="272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r" defTabSz="914400">
                  <a:lnSpc>
                    <a:spcPct val="100000"/>
                  </a:lnSpc>
                </a:pPr>
                <a:r>
                  <a:rPr b="0" i="1" lang="pt-PT" sz="1200" spc="-1" strike="noStrike">
                    <a:solidFill>
                      <a:srgbClr val="ffc000"/>
                    </a:solidFill>
                    <a:latin typeface="Arial Black"/>
                  </a:rPr>
                  <a:t>Taxes incluses</a:t>
                </a:r>
                <a:endParaRPr b="0" lang="pt-PT" sz="12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2" name="TextBox 1"/>
              <p:cNvSpPr/>
              <p:nvPr/>
            </p:nvSpPr>
            <p:spPr>
              <a:xfrm>
                <a:off x="5532480" y="1355400"/>
                <a:ext cx="2264760" cy="257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b="0" i="1" lang="pt-PT" sz="1100" spc="-1" strike="noStrike">
                    <a:solidFill>
                      <a:schemeClr val="lt1"/>
                    </a:solidFill>
                    <a:latin typeface="Arial Black"/>
                  </a:rPr>
                  <a:t>PARIS – ABIDJAN - PARIS</a:t>
                </a:r>
                <a:endParaRPr b="0" lang="pt-PT" sz="11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03" name=""/>
            <p:cNvSpPr/>
            <p:nvPr/>
          </p:nvSpPr>
          <p:spPr>
            <a:xfrm>
              <a:off x="5940000" y="144000"/>
              <a:ext cx="538560" cy="358560"/>
            </a:xfrm>
            <a:prstGeom prst="rect">
              <a:avLst/>
            </a:prstGeom>
            <a:solidFill>
              <a:srgbClr val="00b0f0"/>
            </a:solidFill>
            <a:ln w="0">
              <a:solidFill>
                <a:srgbClr val="00b0f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04" name="TextBox 2"/>
          <p:cNvSpPr/>
          <p:nvPr/>
        </p:nvSpPr>
        <p:spPr>
          <a:xfrm>
            <a:off x="7200" y="662400"/>
            <a:ext cx="44244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defTabSz="914400">
              <a:lnSpc>
                <a:spcPct val="100000"/>
              </a:lnSpc>
            </a:pP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EXCELLENCE BUSINESS </a:t>
            </a:r>
            <a:r>
              <a:rPr b="1" i="1" lang="en-GB" sz="2000" spc="-1" strike="noStrike">
                <a:solidFill>
                  <a:schemeClr val="accent2">
                    <a:lumMod val="60000"/>
                    <a:lumOff val="40000"/>
                  </a:schemeClr>
                </a:solidFill>
                <a:latin typeface="Arial Narrow"/>
              </a:rPr>
              <a:t>STANDARD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Rectângulo 2"/>
          <p:cNvSpPr/>
          <p:nvPr/>
        </p:nvSpPr>
        <p:spPr>
          <a:xfrm>
            <a:off x="409320" y="7632000"/>
            <a:ext cx="7476480" cy="17287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1.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L'achat de produits ou services de BOX TRAVEL vous donne droit à accumuler des points échangeables contre des voyages à forfait, du fret maritime ou aérien pour l'expédition, selon le tableau de conversion des points de BOX TRAVEL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2. . Chaque € payé pour un billet d'avion via BOX TRAVEL équivaut à un point. L'envoi d'un colis vous donne droit à 5 points.  Les points accumulés peuvent être convertis en produits ou services de BOX TRAVEL, selon la table de conversion des points de BOX TRAVEL.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3. Les envois ont leur origine et leur destination indiquées dans le lien suivant : www.multimar.pt/cargo/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4.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Les clients peuvent rejoindre et partager des points en vue d'acquérir des produits ou services de BOX TRAVEL.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5. Le prix du billet d'avion + l'assurance voyage + les taxes d'aéroport + les bagages à main + les bagages en soute sont inclus dans le prix de l'offre.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6. Contacts pour les douanes d'origine et de destination, collecte et livraison des bagages [domicile ou entreprise] : cargo@multimar.pt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7. Pour les voyages en avion, le programme détaillé, les conditions générales et autres informations utiles, veuillez consulter le lien suivant : www.multimar.pt/flhght/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8. Toutes les réservations effectuées en ligne (www.multimar.pt/flhght/form/) bénéficient d'une réduction de 2% sur le prix du voyage organisé.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Imagem 3" descr=""/>
          <p:cNvPicPr/>
          <p:nvPr/>
        </p:nvPicPr>
        <p:blipFill>
          <a:blip r:embed="rId1"/>
          <a:stretch/>
        </p:blipFill>
        <p:spPr>
          <a:xfrm>
            <a:off x="0" y="0"/>
            <a:ext cx="7944480" cy="9135720"/>
          </a:xfrm>
          <a:prstGeom prst="rect">
            <a:avLst/>
          </a:prstGeom>
          <a:ln w="0">
            <a:noFill/>
          </a:ln>
        </p:spPr>
      </p:pic>
      <p:sp>
        <p:nvSpPr>
          <p:cNvPr id="107" name="Right Triangle 40"/>
          <p:cNvSpPr/>
          <p:nvPr/>
        </p:nvSpPr>
        <p:spPr>
          <a:xfrm flipV="1">
            <a:off x="0" y="-15480"/>
            <a:ext cx="7944480" cy="568800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108" name="Right Triangle 41"/>
          <p:cNvSpPr/>
          <p:nvPr/>
        </p:nvSpPr>
        <p:spPr>
          <a:xfrm flipH="1" flipV="1">
            <a:off x="-7200" y="-360"/>
            <a:ext cx="7944480" cy="264924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109" name="TextBox 9"/>
          <p:cNvSpPr/>
          <p:nvPr/>
        </p:nvSpPr>
        <p:spPr>
          <a:xfrm>
            <a:off x="218160" y="1801440"/>
            <a:ext cx="7595280" cy="611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ts val="1199"/>
              </a:lnSpc>
            </a:pP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Conditions si vous souhaitez procéder à la confirmation de réservation 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Signalez-le à une date et pour un montant à indiquer, équivalant à 75,00 € HT, le jour de la confirmation de la réservation, sur les comptes bancaires suivants: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1. Europe: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Banque: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Novo Banco Portugal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i="1" lang="pt-PT" sz="1100" spc="-1" strike="noStrike">
                <a:solidFill>
                  <a:schemeClr val="dk1"/>
                </a:solidFill>
                <a:latin typeface="Calibri"/>
                <a:ea typeface="Calibri"/>
              </a:rPr>
              <a:t>Devise</a:t>
            </a:r>
            <a:r>
              <a:rPr b="1" i="1" lang="pt-PT" sz="1100" spc="-1" strike="noStrike">
                <a:solidFill>
                  <a:schemeClr val="dk1"/>
                </a:solidFill>
                <a:latin typeface="Calibri"/>
                <a:ea typeface="Calibri"/>
              </a:rPr>
              <a:t>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: </a:t>
            </a: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EUR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Calibri"/>
              </a:rPr>
              <a:t>Numéro de compte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: 0005 7056 7193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NIB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: 0007 0000 00570567193 23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IBAN: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PT50 0007 0000 0057 0567 1932 3</a:t>
            </a: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 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SWIFT / BIC: BESCPTPL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2. Cabo Verde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Banco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: Banco </a:t>
            </a: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BAI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Cabo Verde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Calibri"/>
                <a:ea typeface="Calibri"/>
              </a:rPr>
              <a:t>Devise</a:t>
            </a:r>
            <a:r>
              <a:rPr b="1" i="1" lang="pt-PT" sz="1100" spc="-1" strike="noStrike">
                <a:solidFill>
                  <a:schemeClr val="dk1"/>
                </a:solidFill>
                <a:latin typeface="Calibri"/>
                <a:ea typeface="Calibri"/>
              </a:rPr>
              <a:t>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:</a:t>
            </a: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 </a:t>
            </a:r>
            <a:r>
              <a:rPr b="0" i="1" lang="pt-PT" sz="1100" spc="-1" strike="noStrike" u="sng">
                <a:solidFill>
                  <a:schemeClr val="dk1"/>
                </a:solidFill>
                <a:uFillTx/>
                <a:latin typeface="Arial Narrow"/>
                <a:ea typeface="Calibri"/>
              </a:rPr>
              <a:t>EUR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Calibri"/>
              </a:rPr>
              <a:t>Numéro de compte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: 1001 0001 5496 010;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NIB: 0008 1001 0001 5496 0100 4;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IBAN: CV64 0008 1001 0001 5496 0100 4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SWIFT: BAIPCVCV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 Informer le nom du passager jusqu'à 25 jours avant la date de départ. Date de référence pour les prix saisis sur la plateforme web;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 Payer le montant restant du billet jusqu'à 12 jours avant le départ 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 Pour les dates de voyage inférieures à 25 jours, une réservation doit être demandée en utilisant le formulaire suivant :www.boxtravel.eu/flhght/form/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 Le non-respect de l'une des conditions ci-dessus entraînera l'annulation automatique de la réservation.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Avantages: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 </a:t>
            </a: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Espace garanti et maintien des prix;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 </a:t>
            </a: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Changement de vols sans pénalité, sous réserve de disponibilité et de confirmation de place, jusqu'à l'émission des billets;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 </a:t>
            </a: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Changement de nom des passagers sans pénalité, jusqu'à l'émission des billets.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Modifications et annulations: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Toute modification de vols ou de noms après l'émission des billets entraînera des frais de 50,00 €/Pax;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L'annulation totale ou partielle du groupe est autorisée jusqu'à 30 jours avant le départ. Toute annulation après ce délai entraînera le non remboursement des sommes déjà versées..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Paiements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Tous les paiements s'effectuent par virement bancaire ou dépôt sur le compte bancaire indiqué par BOX TRAVEL, et une copie du reçu doit être envoyée identifiant le client: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Rectângulo 3"/>
          <p:cNvSpPr/>
          <p:nvPr/>
        </p:nvSpPr>
        <p:spPr>
          <a:xfrm rot="16200000">
            <a:off x="7421760" y="10190880"/>
            <a:ext cx="1072800" cy="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280" bIns="-4428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800" spc="-1" strike="noStrike">
                <a:solidFill>
                  <a:schemeClr val="lt1"/>
                </a:solidFill>
                <a:latin typeface="Franklin Gothic Book"/>
              </a:rPr>
              <a:t>Pack-007-Ref.CV-23</a:t>
            </a:r>
            <a:endParaRPr b="0" lang="pt-PT" sz="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11" name="Table 4"/>
          <p:cNvGraphicFramePr/>
          <p:nvPr/>
        </p:nvGraphicFramePr>
        <p:xfrm>
          <a:off x="47520" y="7303320"/>
          <a:ext cx="7931160" cy="238968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466920">
                <a:tc gridSpan="2" rowSpan="2">
                  <a:txBody>
                    <a:bodyPr lIns="9360" rIns="93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i="1" lang="pt-PT" sz="1400" spc="-1" strike="noStrike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Franklin Gothic Book"/>
                          <a:ea typeface="Microsoft YaHei"/>
                        </a:rPr>
                        <a:t>INFORMATIONS GÉNÉRALES </a:t>
                      </a:r>
                      <a:endParaRPr b="0" lang="pt-P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6">
                  <a:txBody>
                    <a:bodyPr lIns="9360" rIns="9360" anchor="ctr">
                      <a:noAutofit/>
                    </a:bodyPr>
                    <a:p>
                      <a:endParaRPr b="1" i="1" lang="pt-PT" sz="1200" spc="-1" strike="noStrike">
                        <a:solidFill>
                          <a:schemeClr val="accent3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i="1" lang="pt-PT" sz="16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2024</a:t>
                      </a:r>
                      <a:endParaRPr b="0" lang="pt-PT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  <a:tr h="4341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i="1" lang="pt-PT" sz="900" spc="-1" strike="noStrike">
                        <a:solidFill>
                          <a:srgbClr val="4f81bd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rowSpan="4"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  <a:ea typeface="Microsoft YaHei"/>
                        </a:rPr>
                        <a:t>Prix ​​valable jusqu'au 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  <a:ea typeface="Microsoft YaHei"/>
                        </a:rPr>
                        <a:t>31 décembre 2024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2a6099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1" lang="pt-PT" sz="1400" spc="-1" strike="noStrike">
                        <a:solidFill>
                          <a:srgbClr val="ffc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2a6099"/>
                      </a:solidFill>
                      <a:prstDash val="solid"/>
                    </a:lnL>
                    <a:lnR w="12240">
                      <a:solidFill>
                        <a:srgbClr val="2a6099"/>
                      </a:solidFill>
                      <a:prstDash val="solid"/>
                    </a:lnR>
                    <a:lnT w="12240">
                      <a:solidFill>
                        <a:srgbClr val="2a6099"/>
                      </a:solidFill>
                      <a:prstDash val="solid"/>
                    </a:lnT>
                    <a:lnB w="12240">
                      <a:solidFill>
                        <a:srgbClr val="2a6099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2a6099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2a6099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27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2" name="Table 5"/>
          <p:cNvGraphicFramePr/>
          <p:nvPr/>
        </p:nvGraphicFramePr>
        <p:xfrm>
          <a:off x="47160" y="9485280"/>
          <a:ext cx="7773840" cy="1068480"/>
        </p:xfrm>
        <a:graphic>
          <a:graphicData uri="http://schemas.openxmlformats.org/drawingml/2006/table">
            <a:tbl>
              <a:tblPr/>
              <a:tblGrid>
                <a:gridCol w="1590120"/>
                <a:gridCol w="883440"/>
                <a:gridCol w="883440"/>
                <a:gridCol w="883440"/>
                <a:gridCol w="883440"/>
                <a:gridCol w="883440"/>
                <a:gridCol w="883440"/>
                <a:gridCol w="883440"/>
              </a:tblGrid>
              <a:tr h="297000">
                <a:tc rowSpan="2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PRIX / 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gridSpan="6">
                  <a:txBody>
                    <a:bodyPr lIns="7560" rIns="7560" anchor="ctr">
                      <a:noAutofit/>
                    </a:bodyPr>
                    <a:p>
                      <a:pPr algn="ctr">
                        <a:lnSpc>
                          <a:spcPts val="1199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  <a:ea typeface="Lucida Sans"/>
                        </a:rPr>
                        <a:t>TAILLE DE GROUPE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just">
                        <a:lnSpc>
                          <a:spcPts val="1199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  <a:ea typeface="Lucida Sans"/>
                        </a:rPr>
                        <a:t>Nuit supplémentaire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90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16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 – 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+25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06000"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ts val="1199"/>
                        </a:lnSpc>
                      </a:pPr>
                      <a:r>
                        <a:rPr b="0" lang="pt-PT" sz="1200" spc="-1" strike="noStrike">
                          <a:solidFill>
                            <a:schemeClr val="lt1"/>
                          </a:solidFill>
                          <a:latin typeface="Franklin Gothic Book"/>
                          <a:ea typeface="Lucida Sans"/>
                        </a:rPr>
                        <a:t>ADULTES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000,00 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3" name="Decágono 3"/>
          <p:cNvSpPr/>
          <p:nvPr/>
        </p:nvSpPr>
        <p:spPr>
          <a:xfrm>
            <a:off x="114120" y="957600"/>
            <a:ext cx="207720" cy="21492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 flipV="1">
            <a:off x="0" y="-4320"/>
            <a:ext cx="3418200" cy="1256400"/>
          </a:xfrm>
          <a:prstGeom prst="rtTriangle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5" name="" descr=""/>
          <p:cNvPicPr/>
          <p:nvPr/>
        </p:nvPicPr>
        <p:blipFill>
          <a:blip r:embed="rId2"/>
          <a:stretch/>
        </p:blipFill>
        <p:spPr>
          <a:xfrm>
            <a:off x="10440" y="9000"/>
            <a:ext cx="1965960" cy="476640"/>
          </a:xfrm>
          <a:prstGeom prst="rect">
            <a:avLst/>
          </a:prstGeom>
          <a:ln w="0">
            <a:noFill/>
          </a:ln>
        </p:spPr>
      </p:pic>
      <p:sp>
        <p:nvSpPr>
          <p:cNvPr id="116" name="TextBox 11"/>
          <p:cNvSpPr/>
          <p:nvPr/>
        </p:nvSpPr>
        <p:spPr>
          <a:xfrm>
            <a:off x="7200" y="554040"/>
            <a:ext cx="44244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defTabSz="914400">
              <a:lnSpc>
                <a:spcPct val="100000"/>
              </a:lnSpc>
            </a:pP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EXCELLENCE BUSINESS </a:t>
            </a:r>
            <a:r>
              <a:rPr b="1" i="1" lang="en-GB" sz="2000" spc="-1" strike="noStrike">
                <a:solidFill>
                  <a:schemeClr val="accent2">
                    <a:lumMod val="60000"/>
                    <a:lumOff val="40000"/>
                  </a:schemeClr>
                </a:solidFill>
                <a:latin typeface="Arial Narrow"/>
              </a:rPr>
              <a:t>STANDARD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Decágono 27"/>
          <p:cNvSpPr/>
          <p:nvPr/>
        </p:nvSpPr>
        <p:spPr>
          <a:xfrm>
            <a:off x="185760" y="633600"/>
            <a:ext cx="207720" cy="21492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Decágono 2"/>
          <p:cNvSpPr/>
          <p:nvPr/>
        </p:nvSpPr>
        <p:spPr>
          <a:xfrm>
            <a:off x="149760" y="633960"/>
            <a:ext cx="207720" cy="21492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180000" y="864000"/>
            <a:ext cx="4494600" cy="115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1" i="1" lang="en-GB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Voyage en avion: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Le prix peut être sujet à changement suite à d'éventuels ajustements des taxes aéroportuaires au moment de l'émission des billets..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Le tarif de groupe comprend un bagage en soute jusqu'à 23 kg et un bagage à main jusqu'à 8 kg par passager (que les passagers choisissent de transporter ou non des bagages), ainsi que l'accès à la réservation de sièges en zone standard.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 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0" name="" descr=""/>
          <p:cNvPicPr/>
          <p:nvPr/>
        </p:nvPicPr>
        <p:blipFill>
          <a:blip r:embed="rId3"/>
          <a:stretch/>
        </p:blipFill>
        <p:spPr>
          <a:xfrm>
            <a:off x="5292000" y="7275240"/>
            <a:ext cx="1630080" cy="528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21" name=""/>
          <p:cNvGraphicFramePr/>
          <p:nvPr/>
        </p:nvGraphicFramePr>
        <p:xfrm>
          <a:off x="4680" y="10325880"/>
          <a:ext cx="7777080" cy="488880"/>
        </p:xfrm>
        <a:graphic>
          <a:graphicData uri="http://schemas.openxmlformats.org/drawingml/2006/table">
            <a:tbl>
              <a:tblPr/>
              <a:tblGrid>
                <a:gridCol w="7777440"/>
              </a:tblGrid>
              <a:tr h="216000">
                <a:tc>
                  <a:txBody>
                    <a:bodyPr lIns="36000" r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rgbClr val="ffffff"/>
                          </a:solidFill>
                          <a:latin typeface="David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  <a:tr h="20628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Av 5 de Outubro | Apartado 014104 | 1064 - 002 Lisboa | Lisboa |Portugal |  </a:t>
                      </a:r>
                      <a:r>
                        <a:rPr b="0" lang="pt-PT" sz="800" spc="-1" strike="noStrike">
                          <a:solidFill>
                            <a:srgbClr val="f97c00"/>
                          </a:solidFill>
                          <a:latin typeface="Verdana"/>
                          <a:ea typeface="Microsoft YaHei"/>
                        </a:rPr>
                        <a:t>☎</a:t>
                      </a: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+351 – 962 480 094  | cargo@boxtravel.eu | www.boxtravel.eu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</a:tbl>
          </a:graphicData>
        </a:graphic>
      </p:graphicFrame>
      <p:grpSp>
        <p:nvGrpSpPr>
          <p:cNvPr id="122" name=""/>
          <p:cNvGrpSpPr/>
          <p:nvPr/>
        </p:nvGrpSpPr>
        <p:grpSpPr>
          <a:xfrm>
            <a:off x="3600000" y="1440"/>
            <a:ext cx="4344480" cy="1833120"/>
            <a:chOff x="3600000" y="1440"/>
            <a:chExt cx="4344480" cy="1833120"/>
          </a:xfrm>
        </p:grpSpPr>
        <p:grpSp>
          <p:nvGrpSpPr>
            <p:cNvPr id="123" name=""/>
            <p:cNvGrpSpPr/>
            <p:nvPr/>
          </p:nvGrpSpPr>
          <p:grpSpPr>
            <a:xfrm>
              <a:off x="3600000" y="1440"/>
              <a:ext cx="4344480" cy="1833120"/>
              <a:chOff x="3600000" y="1440"/>
              <a:chExt cx="4344480" cy="1833120"/>
            </a:xfrm>
          </p:grpSpPr>
          <p:pic>
            <p:nvPicPr>
              <p:cNvPr id="124" name="" descr=""/>
              <p:cNvPicPr/>
              <p:nvPr/>
            </p:nvPicPr>
            <p:blipFill>
              <a:blip r:embed="rId4"/>
              <a:stretch/>
            </p:blipFill>
            <p:spPr>
              <a:xfrm>
                <a:off x="4073400" y="272160"/>
                <a:ext cx="2202840" cy="1202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25" name=""/>
              <p:cNvSpPr/>
              <p:nvPr/>
            </p:nvSpPr>
            <p:spPr>
              <a:xfrm>
                <a:off x="3600000" y="1440"/>
                <a:ext cx="3058560" cy="1833120"/>
              </a:xfrm>
              <a:prstGeom prst="donut">
                <a:avLst>
                  <a:gd name="adj" fmla="val 25000"/>
                </a:avLst>
              </a:prstGeom>
              <a:solidFill>
                <a:srgbClr val="00aef0"/>
              </a:solidFill>
              <a:ln w="0">
                <a:solidFill>
                  <a:srgbClr val="00aef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ctr">
                <a:noAutofit/>
              </a:bodyPr>
              <a:p>
                <a:pPr>
                  <a:lnSpc>
                    <a:spcPct val="100000"/>
                  </a:lnSpc>
                </a:pPr>
                <a:endParaRPr b="0" lang="pt-PT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6" name="TextBox 7"/>
              <p:cNvSpPr/>
              <p:nvPr/>
            </p:nvSpPr>
            <p:spPr>
              <a:xfrm>
                <a:off x="6540480" y="59400"/>
                <a:ext cx="1404000" cy="455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b="0" i="1" lang="pt-PT" sz="2400" spc="-1" strike="noStrike">
                    <a:solidFill>
                      <a:schemeClr val="lt1"/>
                    </a:solidFill>
                    <a:latin typeface="Arial Black"/>
                  </a:rPr>
                  <a:t>DESDE</a:t>
                </a:r>
                <a:endParaRPr b="0" lang="pt-PT" sz="24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7" name="TextBox 7"/>
              <p:cNvSpPr/>
              <p:nvPr/>
            </p:nvSpPr>
            <p:spPr>
              <a:xfrm>
                <a:off x="5964480" y="720000"/>
                <a:ext cx="1954800" cy="28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b">
                <a:spAutoFit/>
              </a:bodyPr>
              <a:p>
                <a:pPr algn="r" defTabSz="914400">
                  <a:lnSpc>
                    <a:spcPts val="1500"/>
                  </a:lnSpc>
                </a:pPr>
                <a:r>
                  <a:rPr b="1" i="1" lang="pt-PT" sz="3200" spc="-1" strike="noStrike">
                    <a:solidFill>
                      <a:schemeClr val="lt1"/>
                    </a:solidFill>
                    <a:latin typeface="Felix Titling"/>
                  </a:rPr>
                  <a:t>€ </a:t>
                </a:r>
                <a:r>
                  <a:rPr b="0" lang="pt-PT" sz="3200" spc="-1" strike="noStrike">
                    <a:solidFill>
                      <a:schemeClr val="lt1"/>
                    </a:solidFill>
                    <a:latin typeface="Felix Titling"/>
                  </a:rPr>
                  <a:t>000,00</a:t>
                </a:r>
                <a:endParaRPr b="0" lang="pt-PT" sz="32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8" name="TextBox 7"/>
              <p:cNvSpPr/>
              <p:nvPr/>
            </p:nvSpPr>
            <p:spPr>
              <a:xfrm>
                <a:off x="6417360" y="1041120"/>
                <a:ext cx="1504080" cy="272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r" defTabSz="914400">
                  <a:lnSpc>
                    <a:spcPct val="100000"/>
                  </a:lnSpc>
                </a:pPr>
                <a:r>
                  <a:rPr b="0" i="1" lang="pt-PT" sz="1200" spc="-1" strike="noStrike">
                    <a:solidFill>
                      <a:srgbClr val="ffc000"/>
                    </a:solidFill>
                    <a:latin typeface="Arial Black"/>
                  </a:rPr>
                  <a:t>Taxes incluses</a:t>
                </a:r>
                <a:endParaRPr b="0" lang="pt-PT" sz="12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9" name="TextBox 1"/>
              <p:cNvSpPr/>
              <p:nvPr/>
            </p:nvSpPr>
            <p:spPr>
              <a:xfrm>
                <a:off x="5532480" y="1355400"/>
                <a:ext cx="2264760" cy="257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b="0" i="1" lang="pt-PT" sz="1100" spc="-1" strike="noStrike">
                    <a:solidFill>
                      <a:schemeClr val="lt1"/>
                    </a:solidFill>
                    <a:latin typeface="Arial Black"/>
                  </a:rPr>
                  <a:t>PARIS – ABIDJAN - PARIS</a:t>
                </a:r>
                <a:endParaRPr b="0" lang="pt-PT" sz="11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30" name=""/>
            <p:cNvSpPr/>
            <p:nvPr/>
          </p:nvSpPr>
          <p:spPr>
            <a:xfrm>
              <a:off x="5940000" y="144000"/>
              <a:ext cx="538560" cy="358560"/>
            </a:xfrm>
            <a:prstGeom prst="rect">
              <a:avLst/>
            </a:prstGeom>
            <a:solidFill>
              <a:srgbClr val="00b0f0"/>
            </a:solidFill>
            <a:ln w="0">
              <a:solidFill>
                <a:srgbClr val="00b0f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31" name="TextBox 3"/>
          <p:cNvSpPr/>
          <p:nvPr/>
        </p:nvSpPr>
        <p:spPr>
          <a:xfrm>
            <a:off x="7200" y="554400"/>
            <a:ext cx="44244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defTabSz="914400">
              <a:lnSpc>
                <a:spcPct val="100000"/>
              </a:lnSpc>
            </a:pP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EXCELLENCE BUSINESS </a:t>
            </a:r>
            <a:r>
              <a:rPr b="1" i="1" lang="en-GB" sz="2000" spc="-1" strike="noStrike">
                <a:solidFill>
                  <a:schemeClr val="accent2">
                    <a:lumMod val="60000"/>
                    <a:lumOff val="40000"/>
                  </a:schemeClr>
                </a:solidFill>
                <a:latin typeface="Arial Narrow"/>
              </a:rPr>
              <a:t>STANDARD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Rectângulo 4"/>
          <p:cNvSpPr/>
          <p:nvPr/>
        </p:nvSpPr>
        <p:spPr>
          <a:xfrm>
            <a:off x="409320" y="7776000"/>
            <a:ext cx="7476480" cy="17287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1.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L'achat de produits ou services de BOX TRAVEL vous donne droit à accumuler des points échangeables contre des voyages à forfait, du fret maritime ou aérien pour l'expédition, selon le tableau de conversion des points de BOX TRAVEL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2. . Chaque € payé pour un billet d'avion via BOX TRAVEL équivaut à un point. L'envoi d'un colis vous donne droit à 5 points.  Les points accumulés peuvent être convertis en produits ou services de BOX TRAVEL, selon la table de conversion des points de BOX TRAVEL.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3. Les envois ont leur origine et leur destination indiquées dans le lien suivant : www.multimar.pt/cargo/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4.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Les clients peuvent rejoindre et partager des points en vue d'acquérir des produits ou services de BOX TRAVEL.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5. Le prix du billet d'avion + l'assurance voyage + les taxes d'aéroport + les bagages à main + les bagages en soute sont inclus dans le prix de l'offre.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6. Contacts pour les douanes d'origine et de destination, collecte et livraison des bagages [domicile ou entreprise] : cargo@multimar.pt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7. Pour les voyages en avion, le programme détaillé, les conditions générales et autres informations utiles, veuillez consulter le lien suivant : www.multimar.pt/flhght/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8. Toutes les réservations effectuées en ligne (www.multimar.pt/flhght/form/) bénéficient d'une réduction de 2% sur le prix du voyage organisé.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
</Relationships>
</file>

<file path=ppt/theme/theme1.xml><?xml version="1.0" encoding="utf-8"?>
<a:theme xmlns:a="http://schemas.openxmlformats.org/drawingml/2006/main" xmlns:r="http://schemas.openxmlformats.org/officeDocument/2006/relationships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 pitchFamily="0" charset="1"/>
        <a:ea typeface=""/>
        <a:cs typeface=""/>
      </a:majorFont>
      <a:minorFont>
        <a:latin typeface="Franklin Gothic Book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blipFill rotWithShape="1">
          <a:blip r:embed="rId1"/>
          <a:srcRect l="0" t="0" r="0" b="0"/>
          <a:tile tx="0" ty="0" sx="100000" sy="100000" flip="none" algn="tl"/>
        </a:blipFill>
        <a:blipFill rotWithShape="1">
          <a:blip r:embed="rId2"/>
          <a:srcRect l="0" t="0" r="0" b="0"/>
          <a:tile tx="0" ty="0" sx="90000" sy="90000" flip="none" algn="tl"/>
        </a:blip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3137</TotalTime>
  <Application>LibreOffice/7.6.4.1$Windows_X86_64 LibreOffice_project/e19e193f88cd6c0525a17fb7a176ed8e6a3e2aa1</Application>
  <AppVersion>15.0000</AppVersion>
  <Words>2366</Words>
  <Paragraphs>209</Paragraphs>
  <Company>Instituto Superior Técnico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2014-04-13T19:04:00Z</dcterms:created>
  <dc:creator>lti</dc:creator>
  <dc:description/>
  <dc:language>pt-PT</dc:language>
  <cp:lastModifiedBy/>
  <cp:lastPrinted>2024-05-29T10:57:28Z</cp:lastPrinted>
  <dcterms:modified xsi:type="dcterms:W3CDTF">2024-05-31T23:55:58Z</dcterms:modified>
  <cp:revision>726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2070-11.2.0.8668</vt:lpwstr>
  </property>
  <property fmtid="{D5CDD505-2E9C-101B-9397-08002B2CF9AE}" pid="3" name="Notes">
    <vt:i4>3</vt:i4>
  </property>
  <property fmtid="{D5CDD505-2E9C-101B-9397-08002B2CF9AE}" pid="4" name="PresentationFormat">
    <vt:lpwstr>Custom</vt:lpwstr>
  </property>
  <property fmtid="{D5CDD505-2E9C-101B-9397-08002B2CF9AE}" pid="5" name="Slides">
    <vt:i4>3</vt:i4>
  </property>
</Properties>
</file>