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_rels/theme1.xml.rels" ContentType="application/vnd.openxmlformats-package.relationships+xml"/>
  <Override PartName="/ppt/theme/theme1.xml" ContentType="application/vnd.openxmlformats-officedocument.theme+xml"/>
  <Override PartName="/ppt/theme/theme13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6.png" ContentType="image/png"/>
  <Override PartName="/ppt/media/image4.png" ContentType="image/png"/>
  <Override PartName="/ppt/media/image5.png" ContentType="image/png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7939088" cy="108013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PT" sz="4400" spc="-1" strike="noStrike">
                <a:solidFill>
                  <a:srgbClr val="000000"/>
                </a:solidFill>
                <a:latin typeface="Arial"/>
              </a:rPr>
              <a:t>Clique para mover o diapositivo</a:t>
            </a: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pt-PT" sz="2000" spc="-1" strike="noStrike">
                <a:solidFill>
                  <a:srgbClr val="000000"/>
                </a:solidFill>
                <a:latin typeface="Arial"/>
              </a:rPr>
              <a:t>Clique para editar o formato das notas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322FC06A-9694-428A-BABC-AB653173C211}" type="slidenum"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4240" cy="3422160"/>
          </a:xfrm>
          <a:prstGeom prst="rect">
            <a:avLst/>
          </a:prstGeom>
          <a:ln w="0">
            <a:noFill/>
          </a:ln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9560" cy="4107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4960" cy="45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9AFB9D8-832C-4FAA-B240-3F07D87DF02C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4240" cy="3422160"/>
          </a:xfrm>
          <a:prstGeom prst="rect">
            <a:avLst/>
          </a:prstGeom>
          <a:ln w="0">
            <a:noFill/>
          </a:ln>
        </p:spPr>
      </p:sp>
      <p:sp>
        <p:nvSpPr>
          <p:cNvPr id="137" name="PlaceHolder 2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64960" cy="45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8F0675D-A226-49ED-A716-5FF560A37546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4240" cy="3422160"/>
          </a:xfrm>
          <a:prstGeom prst="rect">
            <a:avLst/>
          </a:prstGeom>
          <a:ln w="0">
            <a:noFill/>
          </a:ln>
        </p:spPr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9560" cy="4107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64960" cy="45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B891BAF-40DB-4F32-A207-F85512D0FD46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&lt;número&gt;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C034056-73D6-468E-BA73-BDE68F1FD2F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6F5E171-281D-4098-A5D0-C144C80B7DC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E2C43B-EA38-40C7-95BD-D9A105C5316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39744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39744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55C01F-F117-4DA9-B5AA-24B424B06CC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396720" y="-3625560"/>
            <a:ext cx="360" cy="1230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1E1DEC-E4BB-4A62-A15B-99B36AC8BA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C7DDFA8-FAA2-430D-A4D1-6989E09332F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8B0F5A-0F7C-4186-BF7B-F273A81E08A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B79F59-E35D-42E6-B4AA-1AA671F5764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88680" y="4566600"/>
            <a:ext cx="4897440" cy="876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0CDC25-E978-42B1-890F-F4A35C52799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C42AA0-B8C8-4179-A1CF-E5B3EBA4389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C5B5B0-C0BD-40A7-BA20-DB2649C16C6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EDD74C-336C-4B2D-9396-5DFEE3A24D1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 6" hidden="1"/>
          <p:cNvSpPr/>
          <p:nvPr/>
        </p:nvSpPr>
        <p:spPr>
          <a:xfrm>
            <a:off x="-2160" y="7954920"/>
            <a:ext cx="3096360" cy="2839680"/>
          </a:xfrm>
          <a:custGeom>
            <a:avLst/>
            <a:gdLst>
              <a:gd name="textAreaLeft" fmla="*/ 0 w 3096360"/>
              <a:gd name="textAreaRight" fmla="*/ 3103200 w 3096360"/>
              <a:gd name="textAreaTop" fmla="*/ 0 h 2839680"/>
              <a:gd name="textAreaBottom" fmla="*/ 2846520 h 2839680"/>
            </a:gdLst>
            <a:ahLst/>
            <a:rect l="textAreaLeft" t="textAreaTop" r="textAreaRight" b="textAreaBottom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" name="Freeform 7" hidden="1"/>
          <p:cNvSpPr/>
          <p:nvPr/>
        </p:nvSpPr>
        <p:spPr>
          <a:xfrm>
            <a:off x="-2160" y="7955640"/>
            <a:ext cx="7934400" cy="2838600"/>
          </a:xfrm>
          <a:custGeom>
            <a:avLst/>
            <a:gdLst>
              <a:gd name="textAreaLeft" fmla="*/ 0 w 7934400"/>
              <a:gd name="textAreaRight" fmla="*/ 7941240 w 7934400"/>
              <a:gd name="textAreaTop" fmla="*/ 0 h 2838600"/>
              <a:gd name="textAreaBottom" fmla="*/ 2845440 h 2838600"/>
            </a:gdLst>
            <a:ahLst/>
            <a:rect l="textAreaLeft" t="textAreaTop" r="textAreaRight" b="textAreaBottom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2" name="Right Triangle 6"/>
          <p:cNvSpPr/>
          <p:nvPr/>
        </p:nvSpPr>
        <p:spPr>
          <a:xfrm>
            <a:off x="0" y="4170600"/>
            <a:ext cx="3094200" cy="66240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3" name="Freeform 7"/>
          <p:cNvSpPr/>
          <p:nvPr/>
        </p:nvSpPr>
        <p:spPr>
          <a:xfrm>
            <a:off x="-2160" y="-1440"/>
            <a:ext cx="7934400" cy="10796040"/>
          </a:xfrm>
          <a:custGeom>
            <a:avLst/>
            <a:gdLst>
              <a:gd name="textAreaLeft" fmla="*/ 0 w 7934400"/>
              <a:gd name="textAreaRight" fmla="*/ 7941240 w 7934400"/>
              <a:gd name="textAreaTop" fmla="*/ 0 h 10796040"/>
              <a:gd name="textAreaBottom" fmla="*/ 10802880 h 10796040"/>
            </a:gdLst>
            <a:ahLst/>
            <a:rect l="textAreaLeft" t="textAreaTop" r="textAreaRight" b="textAreaBottom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440" cy="189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do título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ftr" idx="1"/>
          </p:nvPr>
        </p:nvSpPr>
        <p:spPr>
          <a:xfrm>
            <a:off x="3053880" y="9898920"/>
            <a:ext cx="4095000" cy="4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6"/>
          <p:cNvSpPr>
            <a:spLocks noGrp="1"/>
          </p:cNvSpPr>
          <p:nvPr>
            <p:ph type="sldNum" idx="2"/>
          </p:nvPr>
        </p:nvSpPr>
        <p:spPr>
          <a:xfrm>
            <a:off x="7293960" y="9718920"/>
            <a:ext cx="429840" cy="78516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9000" rIns="9000" tIns="9000" bIns="9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pt-PT" sz="1650" spc="-1" strike="noStrike">
                <a:solidFill>
                  <a:srgbClr val="ffffff"/>
                </a:solidFill>
                <a:latin typeface="Franklin Gothic 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909A3EE4-FB9B-4A05-9382-2C53D14D15EF}" type="slidenum">
              <a:rPr b="0" lang="pt-PT" sz="1650" spc="-1" strike="noStrike">
                <a:solidFill>
                  <a:srgbClr val="ffffff"/>
                </a:solidFill>
                <a:latin typeface="Franklin Gothic Book"/>
              </a:rPr>
              <a:t>&lt;número&gt;</a:t>
            </a:fld>
            <a:endParaRPr b="0" lang="pt-PT" sz="165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7"/>
          <p:cNvSpPr>
            <a:spLocks noGrp="1"/>
          </p:cNvSpPr>
          <p:nvPr>
            <p:ph type="dt" idx="3"/>
          </p:nvPr>
        </p:nvSpPr>
        <p:spPr>
          <a:xfrm rot="19140000">
            <a:off x="170280" y="9245880"/>
            <a:ext cx="1882800" cy="309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5920" cy="9137160"/>
          </a:xfrm>
          <a:prstGeom prst="rect">
            <a:avLst/>
          </a:prstGeom>
          <a:ln w="0">
            <a:noFill/>
          </a:ln>
        </p:spPr>
      </p:pic>
      <p:sp>
        <p:nvSpPr>
          <p:cNvPr id="54" name="Right Triangle 3"/>
          <p:cNvSpPr/>
          <p:nvPr/>
        </p:nvSpPr>
        <p:spPr>
          <a:xfrm flipV="1">
            <a:off x="0" y="-14040"/>
            <a:ext cx="7945920" cy="568944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55" name="Right Triangle 31"/>
          <p:cNvSpPr/>
          <p:nvPr/>
        </p:nvSpPr>
        <p:spPr>
          <a:xfrm flipH="1" flipV="1">
            <a:off x="-5760" y="-360"/>
            <a:ext cx="7945920" cy="265068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56" name="Decágono 27"/>
          <p:cNvSpPr/>
          <p:nvPr/>
        </p:nvSpPr>
        <p:spPr>
          <a:xfrm>
            <a:off x="149760" y="777600"/>
            <a:ext cx="209160" cy="21636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TextBox 9"/>
          <p:cNvSpPr/>
          <p:nvPr/>
        </p:nvSpPr>
        <p:spPr>
          <a:xfrm>
            <a:off x="-27000" y="5624640"/>
            <a:ext cx="398304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Exclui: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</a:rPr>
              <a:t>Despesas de reserva (€ 75,00 por processo - valor não reembolsável);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0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</a:rPr>
              <a:t>Encargos com os vistos se aplicável;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0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</a:rPr>
              <a:t>Despacho alfandegário na origem para bagagem marítima e aérea;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Despacho alfandegário no destino para bagagem marítima e aérea;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Vistos se aplicável;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Despesa de seguro de bagagem.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Rectângulo 37"/>
          <p:cNvSpPr/>
          <p:nvPr/>
        </p:nvSpPr>
        <p:spPr>
          <a:xfrm rot="16200000">
            <a:off x="7382880" y="10155960"/>
            <a:ext cx="107424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9" name="Table 1"/>
          <p:cNvGraphicFramePr/>
          <p:nvPr/>
        </p:nvGraphicFramePr>
        <p:xfrm>
          <a:off x="9360" y="7305120"/>
          <a:ext cx="7931160" cy="23896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</a:rPr>
                        <a:t>INFORMAÇÕES GERAIS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 válido até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 </a:t>
                      </a: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31 de Dez de 2024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0" name="Rectângulo 39"/>
          <p:cNvSpPr/>
          <p:nvPr/>
        </p:nvSpPr>
        <p:spPr>
          <a:xfrm>
            <a:off x="409320" y="7715160"/>
            <a:ext cx="7477920" cy="1730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As compras de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dão direito à acumulação de pontos que poderão ser trocados por pacotes, frete marítimo ou aéreo para o envio de cargas, 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. Cada € pago por uma passagem aérea através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equivale a um ponto. O envio de um volume dá direito a 5 pontos.  Os pontos acumulados poderão ser convertidos em produtos ou serviços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 A expedição de volumes têm origem e destino indicados no seguinte link: www.multimar.pt/cargo/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Os clientes podem se associar  e partilhar os pontos com vista a adquirir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O preço da passagem aérea + s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eguro de viage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m + taxas de aeroporto + bagagem de mão + bagagem de porão estão incluídos no preço da oferta.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Contactos para efeito de Alfândegas na origem e no destino, recolha e entrega de bagagens [ casa ou empresa ]: cargo@multimar.pt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Para viagem aérea o programa detalhado, as condições gerais e outras informações úteis, consultar o seguinte link: www.boxtravel.eu/flhght/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 Todas as reservas efectuadas online (www.boxtravel.eu/flhght/form</a:t>
            </a:r>
            <a:r>
              <a:rPr b="0" lang="pt-PT" sz="1000" spc="-1" strike="noStrike" u="sng">
                <a:solidFill>
                  <a:schemeClr val="dk1"/>
                </a:solidFill>
                <a:uFillTx/>
                <a:latin typeface="Arial Narrow"/>
                <a:ea typeface="Microsoft YaHei"/>
              </a:rPr>
              <a:t>/</a:t>
            </a:r>
            <a:r>
              <a:rPr b="0" lang="en-US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)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beneficiam de um desconto de 2% no preço do pacote.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61" name="Table 36"/>
          <p:cNvGraphicFramePr/>
          <p:nvPr/>
        </p:nvGraphicFramePr>
        <p:xfrm>
          <a:off x="9000" y="9451080"/>
          <a:ext cx="7773840" cy="84744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9700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PREÇO P/PAX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Note estadia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0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Adicional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600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ADULTOS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2" name=""/>
          <p:cNvGraphicFramePr/>
          <p:nvPr/>
        </p:nvGraphicFramePr>
        <p:xfrm>
          <a:off x="4320" y="1032552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sp>
        <p:nvSpPr>
          <p:cNvPr id="63" name=""/>
          <p:cNvSpPr/>
          <p:nvPr/>
        </p:nvSpPr>
        <p:spPr>
          <a:xfrm flipV="1">
            <a:off x="0" y="-2880"/>
            <a:ext cx="3419640" cy="125784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0" y="3511800"/>
            <a:ext cx="6299280" cy="1695600"/>
          </a:xfrm>
          <a:custGeom>
            <a:avLst/>
            <a:gdLst>
              <a:gd name="textAreaLeft" fmla="*/ 1385640 w 6299280"/>
              <a:gd name="textAreaRight" fmla="*/ 4917600 w 6299280"/>
              <a:gd name="textAreaTop" fmla="*/ 375840 h 1695600"/>
              <a:gd name="textAreaBottom" fmla="*/ 1328040 h 16956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00b0f0"/>
          </a:solidFill>
          <a:ln w="0">
            <a:solidFill>
              <a:srgbClr val="00b0f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36000" y="3916440"/>
            <a:ext cx="5722560" cy="90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 </a:t>
            </a:r>
            <a:r>
              <a:rPr b="0" lang="pt-PT" sz="1100" spc="-1" strike="noStrike">
                <a:solidFill>
                  <a:srgbClr val="ffffff"/>
                </a:solidFill>
                <a:latin typeface="Arial"/>
                <a:ea typeface="Microsoft YaHei"/>
              </a:rPr>
              <a:t>Por cada </a:t>
            </a:r>
            <a:r>
              <a:rPr b="1" lang="pt-PT" sz="1100" spc="-1" strike="noStrike">
                <a:solidFill>
                  <a:srgbClr val="ffffff"/>
                </a:solidFill>
                <a:latin typeface="Arial"/>
                <a:ea typeface="Microsoft YaHei"/>
              </a:rPr>
              <a:t>xx</a:t>
            </a:r>
            <a:r>
              <a:rPr b="0" lang="pt-PT" sz="1100" spc="-1" strike="noStrike">
                <a:solidFill>
                  <a:srgbClr val="ffffff"/>
                </a:solidFill>
                <a:latin typeface="Arial"/>
                <a:ea typeface="Microsoft YaHei"/>
              </a:rPr>
              <a:t> pacotes comprados no trajeto entre Paris (França) e Abidjan (Côte d’Ivoire),  o cliente ganha direito a uma estadia de uma semana numa das Ilhas de Cabo Verde (inclui transporte interno em Cabo Verde e alojamento em regime de pensão completa).  As partidas em Cabo Verde serão da cidade de Praia, via aérea ou marítima. A duração da estadia será de 6 noites e 7 dias. A estadia pode ser prolongada mediante o pagamento de um custo adicional. Os clientes podem associar-se  para acumularem pacotes. Um acompanhante beneficia de 10% de desconto.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TextBox 8"/>
          <p:cNvSpPr/>
          <p:nvPr/>
        </p:nvSpPr>
        <p:spPr>
          <a:xfrm>
            <a:off x="42840" y="1044000"/>
            <a:ext cx="7873200" cy="31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pt-PT" sz="1600" spc="-1" strike="noStrike">
                <a:solidFill>
                  <a:schemeClr val="lt1"/>
                </a:solidFill>
                <a:latin typeface="Arial Narrow"/>
              </a:rPr>
              <a:t>Inclui</a:t>
            </a:r>
            <a:r>
              <a:rPr b="1" i="1" lang="en-GB" sz="1600" spc="-1" strike="noStrike">
                <a:solidFill>
                  <a:schemeClr val="lt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Voyage en avion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volume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de b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agagem de mão de 8 Kg;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volume de bagagem aérea no porão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de 23 Kg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volume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extra de bagagem aérea no porão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de 23 Kg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volume com o peso máximo de 100 Kg, por via marítima;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(1) volume com o peso máximo de 150 Kg, por via marítima;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A cubicagem total do conjunto dos volumes por via marítima não pode ultrapassar 1m3.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Emissão da carta de porte para a bagagem aérea extra;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R/X para cada volume da carga aérea;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 de combustível;</a:t>
            </a:r>
            <a:br>
              <a:rPr sz="1200"/>
            </a:b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 de segurança;</a:t>
            </a:r>
            <a:br>
              <a:rPr sz="1200"/>
            </a:b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 de handling;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Seguro de viagem;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Taxas de aeroporto;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Os volumes são recolhidos na origem e entregues no destino final (casa ou empresa);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Viagem interna a Cabo Verde em classe económia, estadia em hotel de 3* em regime de meia pensão.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O cliente pode enviar volumes adicionais em múltiplos dos pesos acima indicados e o custo adicional será refletido no preço do pacote.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960000" y="5192640"/>
            <a:ext cx="3939120" cy="175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i="1" lang="pt-PT" sz="1200" spc="-1" strike="noStrike">
                <a:solidFill>
                  <a:srgbClr val="000000"/>
                </a:solidFill>
                <a:latin typeface="Arial Narrow"/>
              </a:rPr>
              <a:t>Observações: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Taxas sujeitas a alterações;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Programa sujeito às condições gerais;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Lugares limitados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Não acumulável com outras ofertas;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Não dispensa consulta do programa detalhado;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 Para facilitar o envio da carga nos voos reservados, a mesma deve ser entregue em volumes soltos de dimensão individual relativamente reduzida;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 T/T - Tempo de Trânsito estimado pela companhia  de navegação desde o porto de origem até ao porto de destino, podendo variar sem pré-aviso;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 O passageiro deve obrigatoriamente escolher uma data de ida e uma data de regresso, na mesma companhia.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8" name="" descr=""/>
          <p:cNvPicPr/>
          <p:nvPr/>
        </p:nvPicPr>
        <p:blipFill>
          <a:blip r:embed="rId2"/>
          <a:stretch/>
        </p:blipFill>
        <p:spPr>
          <a:xfrm>
            <a:off x="10080" y="9000"/>
            <a:ext cx="1967400" cy="478080"/>
          </a:xfrm>
          <a:prstGeom prst="rect">
            <a:avLst/>
          </a:prstGeom>
          <a:ln w="0">
            <a:noFill/>
          </a:ln>
        </p:spPr>
      </p:pic>
      <p:pic>
        <p:nvPicPr>
          <p:cNvPr id="69" name="" descr=""/>
          <p:cNvPicPr/>
          <p:nvPr/>
        </p:nvPicPr>
        <p:blipFill>
          <a:blip r:embed="rId3"/>
          <a:stretch/>
        </p:blipFill>
        <p:spPr>
          <a:xfrm>
            <a:off x="5292000" y="7274880"/>
            <a:ext cx="1631520" cy="529560"/>
          </a:xfrm>
          <a:prstGeom prst="rect">
            <a:avLst/>
          </a:prstGeom>
          <a:ln w="0">
            <a:noFill/>
          </a:ln>
        </p:spPr>
      </p:pic>
      <p:sp>
        <p:nvSpPr>
          <p:cNvPr id="70" name="Decágono 4"/>
          <p:cNvSpPr/>
          <p:nvPr/>
        </p:nvSpPr>
        <p:spPr>
          <a:xfrm>
            <a:off x="149760" y="777960"/>
            <a:ext cx="209160" cy="21636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3600000" y="1440"/>
            <a:ext cx="4345920" cy="1834560"/>
            <a:chOff x="3600000" y="1440"/>
            <a:chExt cx="4345920" cy="1834560"/>
          </a:xfrm>
        </p:grpSpPr>
        <p:grpSp>
          <p:nvGrpSpPr>
            <p:cNvPr id="72" name=""/>
            <p:cNvGrpSpPr/>
            <p:nvPr/>
          </p:nvGrpSpPr>
          <p:grpSpPr>
            <a:xfrm>
              <a:off x="3600000" y="1440"/>
              <a:ext cx="4345920" cy="1834560"/>
              <a:chOff x="3600000" y="1440"/>
              <a:chExt cx="4345920" cy="1834560"/>
            </a:xfrm>
          </p:grpSpPr>
          <p:pic>
            <p:nvPicPr>
              <p:cNvPr id="73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4073400" y="272160"/>
                <a:ext cx="2204280" cy="1203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"/>
              <p:cNvSpPr/>
              <p:nvPr/>
            </p:nvSpPr>
            <p:spPr>
              <a:xfrm>
                <a:off x="3600000" y="1440"/>
                <a:ext cx="3060000" cy="1834560"/>
              </a:xfrm>
              <a:prstGeom prst="donut">
                <a:avLst>
                  <a:gd name="adj" fmla="val 25000"/>
                </a:avLst>
              </a:prstGeom>
              <a:solidFill>
                <a:srgbClr val="00aef0"/>
              </a:solidFill>
              <a:ln w="0">
                <a:solidFill>
                  <a:srgbClr val="00aef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endParaRPr b="0" lang="pt-PT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5" name="TextBox 7"/>
              <p:cNvSpPr/>
              <p:nvPr/>
            </p:nvSpPr>
            <p:spPr>
              <a:xfrm>
                <a:off x="6540480" y="59400"/>
                <a:ext cx="140544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2400" spc="-1" strike="noStrike">
                    <a:solidFill>
                      <a:schemeClr val="lt1"/>
                    </a:solidFill>
                    <a:latin typeface="Arial Black"/>
                  </a:rPr>
                  <a:t>DESDE</a:t>
                </a:r>
                <a:endParaRPr b="0" lang="pt-PT" sz="2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6" name="TextBox 7"/>
              <p:cNvSpPr/>
              <p:nvPr/>
            </p:nvSpPr>
            <p:spPr>
              <a:xfrm>
                <a:off x="5964480" y="721440"/>
                <a:ext cx="1956240" cy="28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b">
                <a:spAutoFit/>
              </a:bodyPr>
              <a:p>
                <a:pPr algn="r" defTabSz="914400">
                  <a:lnSpc>
                    <a:spcPts val="1500"/>
                  </a:lnSpc>
                </a:pPr>
                <a:r>
                  <a:rPr b="1" i="1" lang="pt-PT" sz="3200" spc="-1" strike="noStrike">
                    <a:solidFill>
                      <a:schemeClr val="lt1"/>
                    </a:solidFill>
                    <a:latin typeface="Felix Titling"/>
                  </a:rPr>
                  <a:t>€ </a:t>
                </a:r>
                <a:r>
                  <a:rPr b="0" lang="pt-PT" sz="3200" spc="-1" strike="noStrike">
                    <a:solidFill>
                      <a:schemeClr val="lt1"/>
                    </a:solidFill>
                    <a:latin typeface="Felix Titling"/>
                  </a:rPr>
                  <a:t>000,00</a:t>
                </a:r>
                <a:endParaRPr b="0" lang="pt-PT" sz="3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7" name="TextBox 7"/>
              <p:cNvSpPr/>
              <p:nvPr/>
            </p:nvSpPr>
            <p:spPr>
              <a:xfrm>
                <a:off x="6417360" y="1041120"/>
                <a:ext cx="1505520" cy="27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r" defTabSz="914400">
                  <a:lnSpc>
                    <a:spcPct val="100000"/>
                  </a:lnSpc>
                </a:pPr>
                <a:r>
                  <a:rPr b="0" i="1" lang="pt-PT" sz="1200" spc="-1" strike="noStrike">
                    <a:solidFill>
                      <a:srgbClr val="ffc000"/>
                    </a:solidFill>
                    <a:latin typeface="Arial Black"/>
                  </a:rPr>
                  <a:t>Taxas incluídas</a:t>
                </a:r>
                <a:endParaRPr b="0" lang="pt-PT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8" name="TextBox 1"/>
              <p:cNvSpPr/>
              <p:nvPr/>
            </p:nvSpPr>
            <p:spPr>
              <a:xfrm>
                <a:off x="5532480" y="1355400"/>
                <a:ext cx="226620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1100" spc="-1" strike="noStrike">
                    <a:solidFill>
                      <a:schemeClr val="lt1"/>
                    </a:solidFill>
                    <a:latin typeface="Arial Black"/>
                  </a:rPr>
                  <a:t>PARIS – ABIDJAN - PARIS</a:t>
                </a:r>
                <a:endParaRPr b="0" lang="pt-PT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9" name=""/>
            <p:cNvSpPr/>
            <p:nvPr/>
          </p:nvSpPr>
          <p:spPr>
            <a:xfrm>
              <a:off x="5940000" y="144000"/>
              <a:ext cx="540000" cy="36000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80" name="TextBox 11"/>
          <p:cNvSpPr/>
          <p:nvPr/>
        </p:nvSpPr>
        <p:spPr>
          <a:xfrm>
            <a:off x="7200" y="698040"/>
            <a:ext cx="44258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5920" cy="9137160"/>
          </a:xfrm>
          <a:prstGeom prst="rect">
            <a:avLst/>
          </a:prstGeom>
          <a:ln w="0">
            <a:noFill/>
          </a:ln>
        </p:spPr>
      </p:pic>
      <p:sp>
        <p:nvSpPr>
          <p:cNvPr id="82" name="Right Triangle 40"/>
          <p:cNvSpPr/>
          <p:nvPr/>
        </p:nvSpPr>
        <p:spPr>
          <a:xfrm flipV="1">
            <a:off x="0" y="-14040"/>
            <a:ext cx="7945920" cy="568944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83" name="Right Triangle 41"/>
          <p:cNvSpPr/>
          <p:nvPr/>
        </p:nvSpPr>
        <p:spPr>
          <a:xfrm flipH="1" flipV="1">
            <a:off x="-5760" y="-360"/>
            <a:ext cx="7945920" cy="265068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84" name="TextBox 9"/>
          <p:cNvSpPr/>
          <p:nvPr/>
        </p:nvSpPr>
        <p:spPr>
          <a:xfrm>
            <a:off x="5040" y="1152360"/>
            <a:ext cx="7899480" cy="55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INFORMAÇÕES ADICIONAIS: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en-GB" sz="1200" spc="-1" strike="noStrike">
                <a:solidFill>
                  <a:schemeClr val="dk1"/>
                </a:solidFill>
                <a:latin typeface="Arial Narrow"/>
              </a:rPr>
              <a:t>Taxas sujeitas a alterações;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en-GB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dispensa a consulta do programa detalhado;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Cada passageiro tem direito ao envio de bagagem, existindo três modalidades: via aérea acompanhada no porão, via aérea não acompanhada e por via marítima não acompanhada;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peso/volume de bagagem na modalidade via aérea acompanhada depende exclusivamente da política de cada companhia aérea.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Bagagem por via marítima: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Para que seja aceite carga com o titulo «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personal effects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» é imprescindível que a mesma esteja paletizada e devidamente identificada;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O seguro de transporte é opcional e só é emitido quando solicitado por escrito antes do embarque estar fechado;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Cargas frágeis e não sobreponiveis, como limitam o espaço de carga por não poderem levar outras cargas por cima, serão taxadas com a altura de 2,20 m. Tenha este detalhe em consideração para o cálculo de transporte;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T/T é o tempo de trânsito estimado pela companhia de navegação do porto de origem ao porto de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destino e pode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variar sem pré-aviso;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Para informação complementar sobre as definições dos adicionais, visite a nossa página web em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www.multimar</a:t>
            </a:r>
            <a:r>
              <a:rPr b="0" i="1" lang="pt-PT" sz="1200" spc="-1" strike="noStrike">
                <a:solidFill>
                  <a:schemeClr val="lt1"/>
                </a:solidFill>
                <a:latin typeface="Arial Narrow"/>
              </a:rPr>
              <a:t>.pt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/glossário/;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Só será efectuado seguro de transporte com prévia solicitação escrita à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com a devida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antecedência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Condições Gerais de Transporte: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Peso/Volume: as bagagens não deve exceder 1 m3 ou 1 tonelada conforme apresentado na proposta;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Ocupação: as bagagens não devem ultrapassar as dimensões lineares indicadas na proposta;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Os volumes com dimensões ou pesos extra estão sujeitos à aplicação de uma tarifa adicional ao valor de frete. 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CIMAC TURISMO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confirmará o valor ap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ó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s verificação d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as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características da bagagem.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Não está incluido qualquer outro conceito de facturação que não esteja mencionado nesta oferta;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Eventuais demoras, paralizações, armazenagens e inspeções adicionais serão facturadas se não estiverem incluídas de forma explícita na cotação apresentada;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Fica compreendido e aceite que o cliente será responsável pelos fretes e taxas adicionais, aplicáveis às reservas de embarque e transportes efectuados de acordo com a presente cotação ou contrato, mesmo que a respectiva empresa não conste como executor da reserva, carregador/recebedor ou outro no conhecimento de embarque.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ectângulo 1"/>
          <p:cNvSpPr/>
          <p:nvPr/>
        </p:nvSpPr>
        <p:spPr>
          <a:xfrm rot="16200000">
            <a:off x="7421040" y="10154160"/>
            <a:ext cx="107424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6" name="Table 2"/>
          <p:cNvGraphicFramePr/>
          <p:nvPr/>
        </p:nvGraphicFramePr>
        <p:xfrm>
          <a:off x="47520" y="7303320"/>
          <a:ext cx="7931160" cy="23896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</a:rPr>
                        <a:t>INFORMAÇÕES GERAIS 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 válido até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 </a:t>
                      </a: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31 de Dez de 2024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7" name="Rectângulo 2"/>
          <p:cNvSpPr/>
          <p:nvPr/>
        </p:nvSpPr>
        <p:spPr>
          <a:xfrm>
            <a:off x="483480" y="7713360"/>
            <a:ext cx="7477920" cy="1730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As compras de produtos ou serviços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dão direito à acumulação de pontos que poderão ser trocados por pacotes, frete marítimo ou aéreo para o envio de cargas, 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. Cada € pago por uma passagem aérea através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equivale a um ponto. O envio de um volume dá direito a 5 pontos.  Os pontos acumulados poderão ser convertidos em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TRAVEL,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 A expedição de volumes têm origem e destino indicados no seguinte link: www.multimar.pt/cargo/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Os clientes podem se associar  e partilhar os pontos com vista a adquirir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O preço da passagem aérea + s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eguro de viage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m + taxas de aeroporto + bagagem de mão + bagagem de porão estão incluídos no preço da oferta.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Contactos para efeito de Alfândegas na origem e no destino, recolha e entrega de bagagens [ casa ou empresa ]: cargo@multimar.pt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Para viagem aérea o programa detalhado, as condições gerais e outras informações úteis, consultar o seguinte link:  www.boxtravel.eu/flhght/</a:t>
            </a:r>
            <a:r>
              <a:rPr b="0" lang="en-US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 Todas as reservas efectuadas online (www.boxtravel.eu/flhght/form</a:t>
            </a:r>
            <a:r>
              <a:rPr b="0" lang="pt-PT" sz="1000" spc="-1" strike="noStrike" u="sng">
                <a:solidFill>
                  <a:schemeClr val="dk1"/>
                </a:solidFill>
                <a:uFillTx/>
                <a:latin typeface="Arial Narrow"/>
                <a:ea typeface="Microsoft YaHei"/>
              </a:rPr>
              <a:t>/</a:t>
            </a:r>
            <a:r>
              <a:rPr b="0" lang="en-US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)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beneficiam de um desconto de 2% no preço do pacote.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8" name="Table 3"/>
          <p:cNvGraphicFramePr/>
          <p:nvPr/>
        </p:nvGraphicFramePr>
        <p:xfrm>
          <a:off x="47160" y="9449280"/>
          <a:ext cx="7773840" cy="84744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9700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PREÇO P/PAX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Noite estadia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0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Adicional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600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ADULTOS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9" name=""/>
          <p:cNvSpPr/>
          <p:nvPr/>
        </p:nvSpPr>
        <p:spPr>
          <a:xfrm flipV="1">
            <a:off x="0" y="-2880"/>
            <a:ext cx="3419640" cy="125784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" descr=""/>
          <p:cNvPicPr/>
          <p:nvPr/>
        </p:nvPicPr>
        <p:blipFill>
          <a:blip r:embed="rId2"/>
          <a:stretch/>
        </p:blipFill>
        <p:spPr>
          <a:xfrm>
            <a:off x="10440" y="9000"/>
            <a:ext cx="1967400" cy="478080"/>
          </a:xfrm>
          <a:prstGeom prst="rect">
            <a:avLst/>
          </a:prstGeom>
          <a:ln w="0">
            <a:noFill/>
          </a:ln>
        </p:spPr>
      </p:pic>
      <p:sp>
        <p:nvSpPr>
          <p:cNvPr id="91" name="TextBox 11"/>
          <p:cNvSpPr/>
          <p:nvPr/>
        </p:nvSpPr>
        <p:spPr>
          <a:xfrm>
            <a:off x="7200" y="662040"/>
            <a:ext cx="44258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Decágono 27"/>
          <p:cNvSpPr/>
          <p:nvPr/>
        </p:nvSpPr>
        <p:spPr>
          <a:xfrm>
            <a:off x="185760" y="741600"/>
            <a:ext cx="209160" cy="21636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Decágono 1"/>
          <p:cNvSpPr/>
          <p:nvPr/>
        </p:nvSpPr>
        <p:spPr>
          <a:xfrm>
            <a:off x="149760" y="741960"/>
            <a:ext cx="209160" cy="21636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4" name="" descr=""/>
          <p:cNvPicPr/>
          <p:nvPr/>
        </p:nvPicPr>
        <p:blipFill>
          <a:blip r:embed="rId3"/>
          <a:stretch/>
        </p:blipFill>
        <p:spPr>
          <a:xfrm>
            <a:off x="5292000" y="7275240"/>
            <a:ext cx="1631520" cy="5295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5" name=""/>
          <p:cNvGraphicFramePr/>
          <p:nvPr/>
        </p:nvGraphicFramePr>
        <p:xfrm>
          <a:off x="4680" y="1032588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grpSp>
        <p:nvGrpSpPr>
          <p:cNvPr id="96" name=""/>
          <p:cNvGrpSpPr/>
          <p:nvPr/>
        </p:nvGrpSpPr>
        <p:grpSpPr>
          <a:xfrm>
            <a:off x="3600000" y="1440"/>
            <a:ext cx="4345920" cy="1834560"/>
            <a:chOff x="3600000" y="1440"/>
            <a:chExt cx="4345920" cy="1834560"/>
          </a:xfrm>
        </p:grpSpPr>
        <p:grpSp>
          <p:nvGrpSpPr>
            <p:cNvPr id="97" name=""/>
            <p:cNvGrpSpPr/>
            <p:nvPr/>
          </p:nvGrpSpPr>
          <p:grpSpPr>
            <a:xfrm>
              <a:off x="3600000" y="1440"/>
              <a:ext cx="4345920" cy="1834560"/>
              <a:chOff x="3600000" y="1440"/>
              <a:chExt cx="4345920" cy="1834560"/>
            </a:xfrm>
          </p:grpSpPr>
          <p:pic>
            <p:nvPicPr>
              <p:cNvPr id="98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4073400" y="272160"/>
                <a:ext cx="2204280" cy="1203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"/>
              <p:cNvSpPr/>
              <p:nvPr/>
            </p:nvSpPr>
            <p:spPr>
              <a:xfrm>
                <a:off x="3600000" y="1440"/>
                <a:ext cx="3060000" cy="1834560"/>
              </a:xfrm>
              <a:prstGeom prst="donut">
                <a:avLst>
                  <a:gd name="adj" fmla="val 25000"/>
                </a:avLst>
              </a:prstGeom>
              <a:solidFill>
                <a:srgbClr val="00aef0"/>
              </a:solidFill>
              <a:ln w="0">
                <a:solidFill>
                  <a:srgbClr val="00aef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endParaRPr b="0" lang="pt-PT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0" name="TextBox 7"/>
              <p:cNvSpPr/>
              <p:nvPr/>
            </p:nvSpPr>
            <p:spPr>
              <a:xfrm>
                <a:off x="6540480" y="59400"/>
                <a:ext cx="140544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2400" spc="-1" strike="noStrike">
                    <a:solidFill>
                      <a:schemeClr val="lt1"/>
                    </a:solidFill>
                    <a:latin typeface="Arial Black"/>
                  </a:rPr>
                  <a:t>DESDE</a:t>
                </a:r>
                <a:endParaRPr b="0" lang="pt-PT" sz="2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1" name="TextBox 7"/>
              <p:cNvSpPr/>
              <p:nvPr/>
            </p:nvSpPr>
            <p:spPr>
              <a:xfrm>
                <a:off x="5964480" y="721440"/>
                <a:ext cx="1956240" cy="28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b">
                <a:spAutoFit/>
              </a:bodyPr>
              <a:p>
                <a:pPr algn="r" defTabSz="914400">
                  <a:lnSpc>
                    <a:spcPts val="1500"/>
                  </a:lnSpc>
                </a:pPr>
                <a:r>
                  <a:rPr b="1" i="1" lang="pt-PT" sz="3200" spc="-1" strike="noStrike">
                    <a:solidFill>
                      <a:schemeClr val="lt1"/>
                    </a:solidFill>
                    <a:latin typeface="Felix Titling"/>
                  </a:rPr>
                  <a:t>€ </a:t>
                </a:r>
                <a:r>
                  <a:rPr b="0" lang="pt-PT" sz="3200" spc="-1" strike="noStrike">
                    <a:solidFill>
                      <a:schemeClr val="lt1"/>
                    </a:solidFill>
                    <a:latin typeface="Felix Titling"/>
                  </a:rPr>
                  <a:t>000,00</a:t>
                </a:r>
                <a:endParaRPr b="0" lang="pt-PT" sz="3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2" name="TextBox 7"/>
              <p:cNvSpPr/>
              <p:nvPr/>
            </p:nvSpPr>
            <p:spPr>
              <a:xfrm>
                <a:off x="6417360" y="1041120"/>
                <a:ext cx="1505520" cy="27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r" defTabSz="914400">
                  <a:lnSpc>
                    <a:spcPct val="100000"/>
                  </a:lnSpc>
                </a:pPr>
                <a:r>
                  <a:rPr b="0" i="1" lang="pt-PT" sz="1200" spc="-1" strike="noStrike">
                    <a:solidFill>
                      <a:srgbClr val="ffc000"/>
                    </a:solidFill>
                    <a:latin typeface="Arial Black"/>
                  </a:rPr>
                  <a:t>Taxas incluídas</a:t>
                </a:r>
                <a:endParaRPr b="0" lang="pt-PT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3" name="TextBox 1"/>
              <p:cNvSpPr/>
              <p:nvPr/>
            </p:nvSpPr>
            <p:spPr>
              <a:xfrm>
                <a:off x="5532480" y="1355400"/>
                <a:ext cx="226620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1100" spc="-1" strike="noStrike">
                    <a:solidFill>
                      <a:schemeClr val="lt1"/>
                    </a:solidFill>
                    <a:latin typeface="Arial Black"/>
                  </a:rPr>
                  <a:t>PARIS – ABIDJAN - PARIS</a:t>
                </a:r>
                <a:endParaRPr b="0" lang="pt-PT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4" name=""/>
            <p:cNvSpPr/>
            <p:nvPr/>
          </p:nvSpPr>
          <p:spPr>
            <a:xfrm>
              <a:off x="5940000" y="144000"/>
              <a:ext cx="540000" cy="36000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05" name="TextBox 2"/>
          <p:cNvSpPr/>
          <p:nvPr/>
        </p:nvSpPr>
        <p:spPr>
          <a:xfrm>
            <a:off x="7200" y="662400"/>
            <a:ext cx="44258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5920" cy="9137160"/>
          </a:xfrm>
          <a:prstGeom prst="rect">
            <a:avLst/>
          </a:prstGeom>
          <a:ln w="0">
            <a:noFill/>
          </a:ln>
        </p:spPr>
      </p:pic>
      <p:sp>
        <p:nvSpPr>
          <p:cNvPr id="107" name="Right Triangle 40"/>
          <p:cNvSpPr/>
          <p:nvPr/>
        </p:nvSpPr>
        <p:spPr>
          <a:xfrm flipV="1">
            <a:off x="0" y="-14040"/>
            <a:ext cx="7945920" cy="568944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08" name="Right Triangle 41"/>
          <p:cNvSpPr/>
          <p:nvPr/>
        </p:nvSpPr>
        <p:spPr>
          <a:xfrm flipH="1" flipV="1">
            <a:off x="-5760" y="-360"/>
            <a:ext cx="7945920" cy="265068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09" name="TextBox 9"/>
          <p:cNvSpPr/>
          <p:nvPr/>
        </p:nvSpPr>
        <p:spPr>
          <a:xfrm>
            <a:off x="218160" y="1801440"/>
            <a:ext cx="7596720" cy="595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ts val="1199"/>
              </a:lnSpc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Conditions si vous souhaitez procéder à la confirmation de réservation 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Signalez-le à une date et pour un montant à indiquer, équivalant à 75,00 € HT, le jour de la confirmation de la réservation, sur les comptes bancaires suivants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</a:rPr>
              <a:t>1. Europe: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Banque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Novo Banco Portugal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0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Devise</a:t>
            </a:r>
            <a:r>
              <a:rPr b="1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EUR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Calibri"/>
              </a:rPr>
              <a:t>Numéro de compte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0005 7056 7193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NIB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0007 0000 00570567193 23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IBAN: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PT50 0007 0000 0057 0567 1932 3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 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SWIFT / BIC: BESCPTPL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2. Cabo Verde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Banco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 Banco 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BAI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Cabo Verde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Devise</a:t>
            </a:r>
            <a:r>
              <a:rPr b="1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 </a:t>
            </a:r>
            <a:r>
              <a:rPr b="0" i="1" lang="pt-PT" sz="1100" spc="-1" strike="noStrike" u="sng">
                <a:solidFill>
                  <a:schemeClr val="dk1"/>
                </a:solidFill>
                <a:uFillTx/>
                <a:latin typeface="Arial Narrow"/>
                <a:ea typeface="Calibri"/>
              </a:rPr>
              <a:t>EUR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Calibri"/>
              </a:rPr>
              <a:t>Numéro de compte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 1001 0001 5496 010;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NIB: 0008 1001 0001 5496 0100 4;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IBAN: CV64 0008 1001 0001 5496 0100 4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SWIFT: BAIPCVCV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 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Informer le nom du passager jusqu'à 25 jours avant la date de départ. Date de référence pour les prix saisis sur la plateforme web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 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Payer le montant restant du billet jusqu'à 12 jours avant le départ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Pour les dates de voyage inférieures à 25 jours, une réservation doit être demandée en utilisant le formulaire suivant :www.boxtravel.eu/flhght/form/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 non-respect de l'une des conditions ci-dessus entraînera l'annulation automatique de la réservation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Avantages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Garantia de espaço e manutenção de preço;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Alteração de voos sem penalização, sujeita a disponibilidade e confirmação de espaço, até à emissão dos bilhetes;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Alteração de nomes de passageiros sem penalização, até à emissão dos bilhetes.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Alterações e cancelamentos: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Quaisquer alterações de voos ou nomes posteriores à emissão dos bilhetes, implicam o pagamento </a:t>
            </a:r>
            <a:r>
              <a:rPr b="0" lang="pt-PT" sz="11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de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uma taxa de € 50,00/Pax;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O cancelamento total ou parcial do grupo é permitido até 30 dias antes da partida. Quaisquer can</a:t>
            </a:r>
            <a:r>
              <a:rPr b="0" lang="pt-PT" sz="1100" spc="-1" strike="noStrike">
                <a:solidFill>
                  <a:srgbClr val="000000"/>
                </a:solidFill>
                <a:latin typeface="Arial Narrow"/>
                <a:ea typeface="Microsoft YaHei"/>
              </a:rPr>
              <a:t>celame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ntos posteriores a este prazo, implicarão a não devolução dos valores já liquidados.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Pagamentos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Todos os pagamentos são feitos  por transferência ou depósito bancário para a conta bancária indicada pela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, devendo ser remetida uma cópia do comprovativo identificando o cliente: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Rectângulo 3"/>
          <p:cNvSpPr/>
          <p:nvPr/>
        </p:nvSpPr>
        <p:spPr>
          <a:xfrm rot="16200000">
            <a:off x="7421040" y="10190160"/>
            <a:ext cx="107424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1" name="Table 4"/>
          <p:cNvGraphicFramePr/>
          <p:nvPr/>
        </p:nvGraphicFramePr>
        <p:xfrm>
          <a:off x="47520" y="7303320"/>
          <a:ext cx="7931160" cy="23896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</a:rPr>
                        <a:t>INFORMAÇÕES GERAIS 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 válido até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 </a:t>
                      </a:r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31 de Dez de 2024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2a6099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2a6099"/>
                      </a:solidFill>
                      <a:prstDash val="solid"/>
                    </a:lnL>
                    <a:lnR w="12240">
                      <a:solidFill>
                        <a:srgbClr val="2a6099"/>
                      </a:solidFill>
                      <a:prstDash val="solid"/>
                    </a:lnR>
                    <a:lnT w="12240">
                      <a:solidFill>
                        <a:srgbClr val="2a6099"/>
                      </a:solidFill>
                      <a:prstDash val="solid"/>
                    </a:lnT>
                    <a:lnB w="12240">
                      <a:solidFill>
                        <a:srgbClr val="2a6099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2a6099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2a6099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2" name="Rectângulo 4"/>
          <p:cNvSpPr/>
          <p:nvPr/>
        </p:nvSpPr>
        <p:spPr>
          <a:xfrm>
            <a:off x="483480" y="7785360"/>
            <a:ext cx="7477920" cy="1730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As compras de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dão direito à acumulação de pontos que poderão ser trocados por pacotes, frete marítimo ou aéreo para o envio de cargas, 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. Cada € pago por uma passagem aérea através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equivale a um ponto. O envio de um volume dá direito a 5 pontos.  Os pontos acumulados poderão ser convertidos em produtos ou serviços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TRAVEL,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 acordo com a tabela de conversão de pontos da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BOX TRAVEL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 A expedição de volumes têm origem e destino indicados no seguinte link: www.multimar.pt/cargo/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Os clientes podem se associar  e partilhar os pontos com vista a adquirir produtos ou serviços da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O preço da passagem aérea + s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eguro de viage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m + taxas de aeroporto + bagagem de mão + bagagem de porão estão incluídos no preço da oferta.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Contactos para efeito de Alfândegas na origem e no destino, recolha e entrega de bagagens [ casa ou empresa ]: cargo@multimar.pt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Para viagem aérea o programa detalhado, as condições gerais e outras informações úteis, consultar o seguinte link:  www.boxtravel.eu/flhght/</a:t>
            </a:r>
            <a:r>
              <a:rPr b="0" lang="en-US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 Todas as reservas efectuadas online (www.boxtravel.eu</a:t>
            </a:r>
            <a:r>
              <a:rPr b="0" lang="pt-PT" sz="1000" spc="-1" strike="noStrike" u="sng">
                <a:solidFill>
                  <a:schemeClr val="dk1"/>
                </a:solidFill>
                <a:uFillTx/>
                <a:latin typeface="Arial Narrow"/>
                <a:ea typeface="Microsoft YaHei"/>
              </a:rPr>
              <a:t>/flhght/form/</a:t>
            </a:r>
            <a:r>
              <a:rPr b="0" lang="en-US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)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beneficiam de um desconto de 2% no preço do pacote.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3" name="Table 5"/>
          <p:cNvGraphicFramePr/>
          <p:nvPr/>
        </p:nvGraphicFramePr>
        <p:xfrm>
          <a:off x="47160" y="9485280"/>
          <a:ext cx="7773840" cy="84744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9700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PREÇO P/PAX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Noite estadia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0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Adicional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600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ADULTOS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4" name="Decágono 3"/>
          <p:cNvSpPr/>
          <p:nvPr/>
        </p:nvSpPr>
        <p:spPr>
          <a:xfrm>
            <a:off x="114120" y="957600"/>
            <a:ext cx="209160" cy="21636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 flipV="1">
            <a:off x="0" y="-2880"/>
            <a:ext cx="3419640" cy="125784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6" name="" descr=""/>
          <p:cNvPicPr/>
          <p:nvPr/>
        </p:nvPicPr>
        <p:blipFill>
          <a:blip r:embed="rId2"/>
          <a:stretch/>
        </p:blipFill>
        <p:spPr>
          <a:xfrm>
            <a:off x="10440" y="9000"/>
            <a:ext cx="1967400" cy="478080"/>
          </a:xfrm>
          <a:prstGeom prst="rect">
            <a:avLst/>
          </a:prstGeom>
          <a:ln w="0">
            <a:noFill/>
          </a:ln>
        </p:spPr>
      </p:pic>
      <p:sp>
        <p:nvSpPr>
          <p:cNvPr id="117" name="TextBox 11"/>
          <p:cNvSpPr/>
          <p:nvPr/>
        </p:nvSpPr>
        <p:spPr>
          <a:xfrm>
            <a:off x="7200" y="554040"/>
            <a:ext cx="44258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Decágono 27"/>
          <p:cNvSpPr/>
          <p:nvPr/>
        </p:nvSpPr>
        <p:spPr>
          <a:xfrm>
            <a:off x="185760" y="633600"/>
            <a:ext cx="209160" cy="21636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Decágono 2"/>
          <p:cNvSpPr/>
          <p:nvPr/>
        </p:nvSpPr>
        <p:spPr>
          <a:xfrm>
            <a:off x="149760" y="633960"/>
            <a:ext cx="209160" cy="21636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80000" y="864000"/>
            <a:ext cx="4496040" cy="115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r>
              <a:rPr b="1" i="1" lang="en-GB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Voyage en avion</a:t>
            </a:r>
            <a:r>
              <a:rPr b="1" i="1" lang="en-GB" sz="11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 prix peut être sujet à changement suite à d'éventuels ajustements des taxes aéroportuaires au moment de l'émission des billets.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 tarif de groupe comprend un bagage en soute jusqu'à 23 kg et un bagage à main jusqu'à 8 kg par passager (que les passagers choisissent de transporter ou non des bagages), ainsi que l'accès à la réservation de sièges en zone standard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</a:rPr>
              <a:t> 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1" name="" descr=""/>
          <p:cNvPicPr/>
          <p:nvPr/>
        </p:nvPicPr>
        <p:blipFill>
          <a:blip r:embed="rId3"/>
          <a:stretch/>
        </p:blipFill>
        <p:spPr>
          <a:xfrm>
            <a:off x="5292000" y="7275240"/>
            <a:ext cx="1631520" cy="5295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2" name=""/>
          <p:cNvGraphicFramePr/>
          <p:nvPr/>
        </p:nvGraphicFramePr>
        <p:xfrm>
          <a:off x="4680" y="1032588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grpSp>
        <p:nvGrpSpPr>
          <p:cNvPr id="123" name=""/>
          <p:cNvGrpSpPr/>
          <p:nvPr/>
        </p:nvGrpSpPr>
        <p:grpSpPr>
          <a:xfrm>
            <a:off x="3600000" y="1440"/>
            <a:ext cx="4345920" cy="1834560"/>
            <a:chOff x="3600000" y="1440"/>
            <a:chExt cx="4345920" cy="1834560"/>
          </a:xfrm>
        </p:grpSpPr>
        <p:grpSp>
          <p:nvGrpSpPr>
            <p:cNvPr id="124" name=""/>
            <p:cNvGrpSpPr/>
            <p:nvPr/>
          </p:nvGrpSpPr>
          <p:grpSpPr>
            <a:xfrm>
              <a:off x="3600000" y="1440"/>
              <a:ext cx="4345920" cy="1834560"/>
              <a:chOff x="3600000" y="1440"/>
              <a:chExt cx="4345920" cy="1834560"/>
            </a:xfrm>
          </p:grpSpPr>
          <p:pic>
            <p:nvPicPr>
              <p:cNvPr id="125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4073400" y="272160"/>
                <a:ext cx="2204280" cy="1203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6" name=""/>
              <p:cNvSpPr/>
              <p:nvPr/>
            </p:nvSpPr>
            <p:spPr>
              <a:xfrm>
                <a:off x="3600000" y="1440"/>
                <a:ext cx="3060000" cy="1834560"/>
              </a:xfrm>
              <a:prstGeom prst="donut">
                <a:avLst>
                  <a:gd name="adj" fmla="val 25000"/>
                </a:avLst>
              </a:prstGeom>
              <a:solidFill>
                <a:srgbClr val="00aef0"/>
              </a:solidFill>
              <a:ln w="0">
                <a:solidFill>
                  <a:srgbClr val="00aef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endParaRPr b="0" lang="pt-PT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7" name="TextBox 7"/>
              <p:cNvSpPr/>
              <p:nvPr/>
            </p:nvSpPr>
            <p:spPr>
              <a:xfrm>
                <a:off x="6540480" y="59400"/>
                <a:ext cx="140544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2400" spc="-1" strike="noStrike">
                    <a:solidFill>
                      <a:schemeClr val="lt1"/>
                    </a:solidFill>
                    <a:latin typeface="Arial Black"/>
                  </a:rPr>
                  <a:t>DESDE</a:t>
                </a:r>
                <a:endParaRPr b="0" lang="pt-PT" sz="2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8" name="TextBox 7"/>
              <p:cNvSpPr/>
              <p:nvPr/>
            </p:nvSpPr>
            <p:spPr>
              <a:xfrm>
                <a:off x="5964480" y="721440"/>
                <a:ext cx="1956240" cy="28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b">
                <a:spAutoFit/>
              </a:bodyPr>
              <a:p>
                <a:pPr algn="r" defTabSz="914400">
                  <a:lnSpc>
                    <a:spcPts val="1500"/>
                  </a:lnSpc>
                </a:pPr>
                <a:r>
                  <a:rPr b="1" i="1" lang="pt-PT" sz="3200" spc="-1" strike="noStrike">
                    <a:solidFill>
                      <a:schemeClr val="lt1"/>
                    </a:solidFill>
                    <a:latin typeface="Felix Titling"/>
                  </a:rPr>
                  <a:t>€ </a:t>
                </a:r>
                <a:r>
                  <a:rPr b="0" lang="pt-PT" sz="3200" spc="-1" strike="noStrike">
                    <a:solidFill>
                      <a:schemeClr val="lt1"/>
                    </a:solidFill>
                    <a:latin typeface="Felix Titling"/>
                  </a:rPr>
                  <a:t>000,00</a:t>
                </a:r>
                <a:endParaRPr b="0" lang="pt-PT" sz="3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9" name="TextBox 7"/>
              <p:cNvSpPr/>
              <p:nvPr/>
            </p:nvSpPr>
            <p:spPr>
              <a:xfrm>
                <a:off x="6417360" y="1041120"/>
                <a:ext cx="1505520" cy="27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r" defTabSz="914400">
                  <a:lnSpc>
                    <a:spcPct val="100000"/>
                  </a:lnSpc>
                </a:pPr>
                <a:r>
                  <a:rPr b="0" i="1" lang="pt-PT" sz="1200" spc="-1" strike="noStrike">
                    <a:solidFill>
                      <a:srgbClr val="ffc000"/>
                    </a:solidFill>
                    <a:latin typeface="Arial Black"/>
                  </a:rPr>
                  <a:t>Taxas incluídas</a:t>
                </a:r>
                <a:endParaRPr b="0" lang="pt-PT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0" name="TextBox 1"/>
              <p:cNvSpPr/>
              <p:nvPr/>
            </p:nvSpPr>
            <p:spPr>
              <a:xfrm>
                <a:off x="5532480" y="1355400"/>
                <a:ext cx="226620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1100" spc="-1" strike="noStrike">
                    <a:solidFill>
                      <a:schemeClr val="lt1"/>
                    </a:solidFill>
                    <a:latin typeface="Arial Black"/>
                  </a:rPr>
                  <a:t>PARIS – ABIDJAN - PARIS</a:t>
                </a:r>
                <a:endParaRPr b="0" lang="pt-PT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31" name=""/>
            <p:cNvSpPr/>
            <p:nvPr/>
          </p:nvSpPr>
          <p:spPr>
            <a:xfrm>
              <a:off x="5940000" y="144000"/>
              <a:ext cx="540000" cy="36000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32" name="TextBox 3"/>
          <p:cNvSpPr/>
          <p:nvPr/>
        </p:nvSpPr>
        <p:spPr>
          <a:xfrm>
            <a:off x="7200" y="554400"/>
            <a:ext cx="44258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theme1.xml><?xml version="1.0" encoding="utf-8"?>
<a:theme xmlns:a="http://schemas.openxmlformats.org/drawingml/2006/main" xmlns:r="http://schemas.openxmlformats.org/officeDocument/2006/relationships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 pitchFamily="0" charset="1"/>
        <a:ea typeface=""/>
        <a:cs typeface=""/>
      </a:majorFont>
      <a:minorFont>
        <a:latin typeface="Franklin Gothic Book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1">
          <a:blip r:embed="rId1"/>
          <a:srcRect l="0" t="0" r="0" b="0"/>
          <a:tile tx="0" ty="0" sx="100000" sy="100000" flip="none" algn="tl"/>
        </a:blipFill>
        <a:blipFill rotWithShape="1">
          <a:blip r:embed="rId2"/>
          <a:srcRect l="0" t="0" r="0" b="0"/>
          <a:tile tx="0" ty="0" sx="90000" sy="90000" flip="none" algn="tl"/>
        </a:blip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2464</TotalTime>
  <Application>LibreOffice/7.6.3.2$Windows_X86_64 LibreOffice_project/29d686fea9f6705b262d369fede658f824154cc0</Application>
  <AppVersion>15.0000</AppVersion>
  <Words>2366</Words>
  <Paragraphs>209</Paragraphs>
  <Company>Instituto Superior Técnico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2014-04-13T19:04:00Z</dcterms:created>
  <dc:creator>lti</dc:creator>
  <dc:description/>
  <dc:language>pt-PT</dc:language>
  <cp:lastModifiedBy/>
  <cp:lastPrinted>2024-05-29T10:57:28Z</cp:lastPrinted>
  <dcterms:modified xsi:type="dcterms:W3CDTF">2024-05-29T20:54:03Z</dcterms:modified>
  <cp:revision>703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2070-11.2.0.8668</vt:lpwstr>
  </property>
  <property fmtid="{D5CDD505-2E9C-101B-9397-08002B2CF9AE}" pid="3" name="Notes">
    <vt:i4>3</vt:i4>
  </property>
  <property fmtid="{D5CDD505-2E9C-101B-9397-08002B2CF9AE}" pid="4" name="PresentationFormat">
    <vt:lpwstr>Custom</vt:lpwstr>
  </property>
  <property fmtid="{D5CDD505-2E9C-101B-9397-08002B2CF9AE}" pid="5" name="Slides">
    <vt:i4>3</vt:i4>
  </property>
</Properties>
</file>