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_rels/notesSlide1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_rels/theme1.xml.rels" ContentType="application/vnd.openxmlformats-package.relationships+xml"/>
  <Override PartName="/ppt/theme/theme1.xml" ContentType="application/vnd.openxmlformats-officedocument.theme+xml"/>
  <Override PartName="/ppt/theme/theme13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6.png" ContentType="image/png"/>
  <Override PartName="/ppt/media/image4.png" ContentType="image/png"/>
  <Override PartName="/ppt/media/image5.png" ContentType="image/png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</p:sldIdLst>
  <p:sldSz cx="7939088" cy="1080135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PT" sz="4400" spc="-1" strike="noStrike">
                <a:solidFill>
                  <a:srgbClr val="000000"/>
                </a:solidFill>
                <a:latin typeface="Arial"/>
              </a:rPr>
              <a:t>Clique para mover o diapositivo</a:t>
            </a: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pt-PT" sz="2000" spc="-1" strike="noStrike">
                <a:solidFill>
                  <a:srgbClr val="000000"/>
                </a:solidFill>
                <a:latin typeface="Arial"/>
              </a:rPr>
              <a:t>Clique para editar o formato das notas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D1507F23-56A4-4569-AC5E-88C295418012}" type="slidenum"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3880" cy="3421800"/>
          </a:xfrm>
          <a:prstGeom prst="rect">
            <a:avLst/>
          </a:prstGeom>
          <a:ln w="0">
            <a:noFill/>
          </a:ln>
        </p:spPr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9200" cy="4107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64600" cy="45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E99AED6-E5D8-4CE3-A261-C76A8D0AB4DF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3880" cy="3421800"/>
          </a:xfrm>
          <a:prstGeom prst="rect">
            <a:avLst/>
          </a:prstGeom>
          <a:ln w="0">
            <a:noFill/>
          </a:ln>
        </p:spPr>
      </p:sp>
      <p:sp>
        <p:nvSpPr>
          <p:cNvPr id="137" name="PlaceHolder 2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64600" cy="45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C7D0EC5-4670-4E2D-A521-5B0751D875EB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1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sldImg"/>
          </p:nvPr>
        </p:nvSpPr>
        <p:spPr>
          <a:xfrm>
            <a:off x="2168640" y="685800"/>
            <a:ext cx="2513880" cy="3421800"/>
          </a:xfrm>
          <a:prstGeom prst="rect">
            <a:avLst/>
          </a:prstGeom>
          <a:ln w="0">
            <a:noFill/>
          </a:ln>
        </p:spPr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9200" cy="4107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216000" indent="-216000">
              <a:buNone/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64600" cy="450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GB" sz="1200" spc="-1" strike="noStrike">
                <a:solidFill>
                  <a:schemeClr val="dk1"/>
                </a:solidFill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642668C-A0E5-4FCC-A078-73E0F40B7E61}" type="slidenum">
              <a:rPr b="0" lang="en-GB" sz="1200" spc="-1" strike="noStrike">
                <a:solidFill>
                  <a:schemeClr val="dk1"/>
                </a:solidFill>
                <a:latin typeface="+mn-lt"/>
                <a:ea typeface="+mn-ea"/>
              </a:rPr>
              <a:t>&lt;número&gt;</a:t>
            </a:fld>
            <a:endParaRPr b="0" lang="pt-P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D9EF01C-EB6C-421C-9F96-8FC658491E8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CF812A-FFA6-4839-8466-05B0613CDFB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D2C4B9-ABC6-47FF-AFBB-AD33ABA8AF7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39744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/>
          </p:nvPr>
        </p:nvSpPr>
        <p:spPr>
          <a:xfrm>
            <a:off x="39744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60CD20B-B77E-4588-B12B-CBB659FAD3C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396720" y="-3625560"/>
            <a:ext cx="360" cy="1230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72EBC9-A3B1-4F27-8ABC-CE20EB93336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F29561F-BB9A-432F-BD43-D6CB17BEC87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2207C2-5841-4BD0-8A15-73A202C8777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0DF2C6-E0C3-432C-90C4-E3EEE3564D1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88680" y="4566600"/>
            <a:ext cx="4897080" cy="876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1C02C4-E72F-4152-AD17-A61C488532A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6652C8-263F-49B7-9DDE-8BEFF9F3F30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39708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6280C13-C142-4BAF-9660-A45F76D7013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PT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3124" lnSpcReduction="20000"/>
          </a:bodyPr>
          <a:p>
            <a:pPr indent="0">
              <a:spcBef>
                <a:spcPts val="1417"/>
              </a:spcBef>
              <a:buNone/>
            </a:pPr>
            <a:endParaRPr b="0" lang="pt-P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19056E-EE17-4F9F-A0B2-B550A0ACD41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P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reeform 6" hidden="1"/>
          <p:cNvSpPr/>
          <p:nvPr/>
        </p:nvSpPr>
        <p:spPr>
          <a:xfrm>
            <a:off x="-2160" y="7954920"/>
            <a:ext cx="3096000" cy="2839320"/>
          </a:xfrm>
          <a:custGeom>
            <a:avLst/>
            <a:gdLst>
              <a:gd name="textAreaLeft" fmla="*/ 0 w 3096000"/>
              <a:gd name="textAreaRight" fmla="*/ 3103200 w 3096000"/>
              <a:gd name="textAreaTop" fmla="*/ 0 h 2839320"/>
              <a:gd name="textAreaBottom" fmla="*/ 2846520 h 2839320"/>
            </a:gdLst>
            <a:ahLst/>
            <a:rect l="textAreaLeft" t="textAreaTop" r="textAreaRight" b="textAreaBottom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" name="Freeform 7" hidden="1"/>
          <p:cNvSpPr/>
          <p:nvPr/>
        </p:nvSpPr>
        <p:spPr>
          <a:xfrm>
            <a:off x="-2160" y="7955640"/>
            <a:ext cx="7934040" cy="2838240"/>
          </a:xfrm>
          <a:custGeom>
            <a:avLst/>
            <a:gdLst>
              <a:gd name="textAreaLeft" fmla="*/ 0 w 7934040"/>
              <a:gd name="textAreaRight" fmla="*/ 7941240 w 7934040"/>
              <a:gd name="textAreaTop" fmla="*/ 0 h 2838240"/>
              <a:gd name="textAreaBottom" fmla="*/ 2845440 h 2838240"/>
            </a:gdLst>
            <a:ahLst/>
            <a:rect l="textAreaLeft" t="textAreaTop" r="textAreaRight" b="textAreaBottom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2" name="Right Triangle 6"/>
          <p:cNvSpPr/>
          <p:nvPr/>
        </p:nvSpPr>
        <p:spPr>
          <a:xfrm>
            <a:off x="0" y="4170600"/>
            <a:ext cx="3093840" cy="662364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3" name="Freeform 7"/>
          <p:cNvSpPr/>
          <p:nvPr/>
        </p:nvSpPr>
        <p:spPr>
          <a:xfrm>
            <a:off x="-2160" y="-1440"/>
            <a:ext cx="7934040" cy="10795680"/>
          </a:xfrm>
          <a:custGeom>
            <a:avLst/>
            <a:gdLst>
              <a:gd name="textAreaLeft" fmla="*/ 0 w 7934040"/>
              <a:gd name="textAreaRight" fmla="*/ 7941240 w 7934040"/>
              <a:gd name="textAreaTop" fmla="*/ 0 h 10795680"/>
              <a:gd name="textAreaBottom" fmla="*/ 10802880 h 10795680"/>
            </a:gdLst>
            <a:ahLst/>
            <a:rect l="textAreaLeft" t="textAreaTop" r="textAreaRight" b="textAreaBottom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8680" y="4566600"/>
            <a:ext cx="4897080" cy="188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do título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9672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97080" y="252720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396720" y="2527560"/>
            <a:ext cx="360" cy="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Segundo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Terceiro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Quarto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Quinto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Sexto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PT" sz="1800" spc="-1" strike="noStrike">
                <a:solidFill>
                  <a:srgbClr val="000000"/>
                </a:solidFill>
                <a:latin typeface="Arial"/>
              </a:rPr>
              <a:t>Sétimo nível de tópicos</a:t>
            </a: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ftr" idx="1"/>
          </p:nvPr>
        </p:nvSpPr>
        <p:spPr>
          <a:xfrm>
            <a:off x="3053880" y="9898920"/>
            <a:ext cx="4094640" cy="42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6"/>
          <p:cNvSpPr>
            <a:spLocks noGrp="1"/>
          </p:cNvSpPr>
          <p:nvPr>
            <p:ph type="sldNum" idx="2"/>
          </p:nvPr>
        </p:nvSpPr>
        <p:spPr>
          <a:xfrm>
            <a:off x="7293960" y="9718920"/>
            <a:ext cx="429480" cy="784800"/>
          </a:xfrm>
          <a:prstGeom prst="rect">
            <a:avLst/>
          </a:prstGeom>
          <a:noFill/>
          <a:ln w="19080">
            <a:solidFill>
              <a:srgbClr val="ffffff"/>
            </a:solidFill>
            <a:round/>
          </a:ln>
        </p:spPr>
        <p:txBody>
          <a:bodyPr lIns="9000" rIns="9000" tIns="9000" bIns="900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pt-PT" sz="1650" spc="-1" strike="noStrike">
                <a:solidFill>
                  <a:srgbClr val="ffffff"/>
                </a:solidFill>
                <a:latin typeface="Franklin Gothic Book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fld id="{6DC63FF0-8193-45D7-919C-9497AC0240C8}" type="slidenum">
              <a:rPr b="0" lang="pt-PT" sz="1650" spc="-1" strike="noStrike">
                <a:solidFill>
                  <a:srgbClr val="ffffff"/>
                </a:solidFill>
                <a:latin typeface="Franklin Gothic Book"/>
              </a:rPr>
              <a:t>&lt;número&gt;</a:t>
            </a:fld>
            <a:endParaRPr b="0" lang="pt-PT" sz="165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7"/>
          <p:cNvSpPr>
            <a:spLocks noGrp="1"/>
          </p:cNvSpPr>
          <p:nvPr>
            <p:ph type="dt" idx="3"/>
          </p:nvPr>
        </p:nvSpPr>
        <p:spPr>
          <a:xfrm rot="19140000">
            <a:off x="169920" y="9245880"/>
            <a:ext cx="1882440" cy="309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P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PT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PT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6" Type="http://schemas.openxmlformats.org/officeDocument/2006/relationships/notesSlide" Target="../notesSlides/notesSlide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5560" cy="9136800"/>
          </a:xfrm>
          <a:prstGeom prst="rect">
            <a:avLst/>
          </a:prstGeom>
          <a:ln w="0">
            <a:noFill/>
          </a:ln>
        </p:spPr>
      </p:pic>
      <p:sp>
        <p:nvSpPr>
          <p:cNvPr id="54" name="Right Triangle 3"/>
          <p:cNvSpPr/>
          <p:nvPr/>
        </p:nvSpPr>
        <p:spPr>
          <a:xfrm flipV="1">
            <a:off x="0" y="-14760"/>
            <a:ext cx="7945560" cy="568908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55" name="Right Triangle 31"/>
          <p:cNvSpPr/>
          <p:nvPr/>
        </p:nvSpPr>
        <p:spPr>
          <a:xfrm flipH="1" flipV="1">
            <a:off x="-6480" y="0"/>
            <a:ext cx="7945560" cy="265032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56" name="Decágono 27"/>
          <p:cNvSpPr/>
          <p:nvPr/>
        </p:nvSpPr>
        <p:spPr>
          <a:xfrm>
            <a:off x="149760" y="777600"/>
            <a:ext cx="208800" cy="21600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TextBox 9"/>
          <p:cNvSpPr/>
          <p:nvPr/>
        </p:nvSpPr>
        <p:spPr>
          <a:xfrm>
            <a:off x="-27000" y="5624640"/>
            <a:ext cx="3982680" cy="118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Exclui: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</a:rPr>
              <a:t>Despesas de reserva (€ 75,00 por processo - valor não reembolsável);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0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</a:rPr>
              <a:t>Encargos com os vistos se aplicável;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0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</a:rPr>
              <a:t>Despacho alfandegário na origem para bagagem marítima e aérea;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sv-SE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Despacho alfandegário no destino para bagagem marítima e aérea;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en-GB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Vistos se aplicável;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Despesa de seguro de bagagem.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Rectângulo 37"/>
          <p:cNvSpPr/>
          <p:nvPr/>
        </p:nvSpPr>
        <p:spPr>
          <a:xfrm rot="16200000">
            <a:off x="7383240" y="10156320"/>
            <a:ext cx="107388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59" name="Table 1"/>
          <p:cNvGraphicFramePr/>
          <p:nvPr/>
        </p:nvGraphicFramePr>
        <p:xfrm>
          <a:off x="9360" y="7305120"/>
          <a:ext cx="7931160" cy="23050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  <a:ea typeface="Microsoft YaHei"/>
                        </a:rPr>
                        <a:t>INFORMATIONS GÉNÉRALES</a:t>
                      </a: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</a:rPr>
                        <a:t>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/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Prix ​​valable jusqu'au </a:t>
                      </a:r>
                      <a:endParaRPr b="1" lang="fr-FR" sz="800" spc="-1" strike="noStrike">
                        <a:solidFill>
                          <a:srgbClr val="ed7d31"/>
                        </a:solidFill>
                        <a:latin typeface="Arial"/>
                      </a:endParaRPr>
                    </a:p>
                    <a:p>
                      <a:pPr algn="ctr"/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31 décembre 2024</a:t>
                      </a:r>
                      <a:endParaRPr b="1" lang="fr-FR" sz="800" spc="-1" strike="noStrike">
                        <a:solidFill>
                          <a:srgbClr val="ed7d31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0" name="Rectângulo 39"/>
          <p:cNvSpPr/>
          <p:nvPr/>
        </p:nvSpPr>
        <p:spPr>
          <a:xfrm>
            <a:off x="409320" y="7715160"/>
            <a:ext cx="7477560" cy="1729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L'achat de produits ou services de BOX TRAVEL vous donne droit à accumuler des points échangeables contre des voyages à forfait, du fret maritime ou aérien pour l'expédition, selon le tableau de conversion des points de BOX TRAVEL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Chaque € payé pour un billet d'avion via BOX TRAVEL équivaut à un point. L'envoi d'un colis vous donne droit à 5 points.  Les points accumulés peuvent être convertis en produits ou services de BOX TRAVEL, selon la table de conversion des points de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envois ont leur origine et leur destination indiquées dans le lien suivant : www.multimar.pt/cargo/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clients peuvent rejoindre et partager des points en vue d'acquérir des produits ou services de BOX TRAVEL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 prix du billet d'avion + l'assurance voyage + les taxes d'aéroport + les bagages à main + les bagages en soute sont inclus dans le prix de l'offre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Contacts pour les douanes d'origine et de destination, collecte et livraison des bagages [domicile ou entreprise] : cargo@multimar.pt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Pour les voyages en avion, le programme détaillé, les conditions générales et autres informations utiles, veuillez consulter le lien suivant : www.multimar.pt/flhght/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Toutes les réservations effectuées en ligne (www.multimar.pt/flhght/form/) bénéficient d'une réduction de 2% sur le prix du voyage organisé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61" name="Table 36"/>
          <p:cNvGraphicFramePr/>
          <p:nvPr/>
        </p:nvGraphicFramePr>
        <p:xfrm>
          <a:off x="9000" y="9451080"/>
          <a:ext cx="7773840" cy="84744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9700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PREÇO P/PAX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Note estadia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0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Adicional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600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ADULTOS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2" name=""/>
          <p:cNvGraphicFramePr/>
          <p:nvPr/>
        </p:nvGraphicFramePr>
        <p:xfrm>
          <a:off x="4320" y="1032552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sp>
        <p:nvSpPr>
          <p:cNvPr id="63" name=""/>
          <p:cNvSpPr/>
          <p:nvPr/>
        </p:nvSpPr>
        <p:spPr>
          <a:xfrm flipV="1">
            <a:off x="0" y="-3600"/>
            <a:ext cx="3419280" cy="125748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0" y="3510720"/>
            <a:ext cx="6298920" cy="1695240"/>
          </a:xfrm>
          <a:custGeom>
            <a:avLst/>
            <a:gdLst>
              <a:gd name="textAreaLeft" fmla="*/ 1385640 w 6298920"/>
              <a:gd name="textAreaRight" fmla="*/ 4917600 w 6298920"/>
              <a:gd name="textAreaTop" fmla="*/ 375840 h 1695240"/>
              <a:gd name="textAreaBottom" fmla="*/ 1328040 h 1695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16200" y="21600"/>
                </a:lnTo>
                <a:lnTo>
                  <a:pt x="5400" y="21600"/>
                </a:lnTo>
                <a:close/>
              </a:path>
            </a:pathLst>
          </a:custGeom>
          <a:solidFill>
            <a:srgbClr val="00b0f0"/>
          </a:solidFill>
          <a:ln w="0">
            <a:solidFill>
              <a:srgbClr val="00b0f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36000" y="3916440"/>
            <a:ext cx="5722200" cy="90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just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 </a:t>
            </a:r>
            <a:r>
              <a:rPr b="0" lang="pt-PT" sz="1100" spc="-1" strike="noStrike">
                <a:solidFill>
                  <a:srgbClr val="ffffff"/>
                </a:solidFill>
                <a:latin typeface="Arial"/>
                <a:ea typeface="Microsoft YaHei"/>
              </a:rPr>
              <a:t>Por cada </a:t>
            </a:r>
            <a:r>
              <a:rPr b="1" lang="pt-PT" sz="1100" spc="-1" strike="noStrike">
                <a:solidFill>
                  <a:srgbClr val="ffffff"/>
                </a:solidFill>
                <a:latin typeface="Arial"/>
                <a:ea typeface="Microsoft YaHei"/>
              </a:rPr>
              <a:t>xx</a:t>
            </a:r>
            <a:r>
              <a:rPr b="0" lang="pt-PT" sz="1100" spc="-1" strike="noStrike">
                <a:solidFill>
                  <a:srgbClr val="ffffff"/>
                </a:solidFill>
                <a:latin typeface="Arial"/>
                <a:ea typeface="Microsoft YaHei"/>
              </a:rPr>
              <a:t> pacotes comprados no trajeto entre Paris (França) e Abidjan (Côte d’Ivoire),  o cliente ganha direito a uma estadia de uma semana numa das Ilhas de Cabo Verde (inclui transporte interno em Cabo Verde e alojamento em regime de pensão completa).  As partidas em Cabo Verde serão da cidade de Praia, via aérea ou marítima. A duração da estadia será de 6 noites e 7 dias. A estadia pode ser prolongada mediante o pagamento de um custo adicional. Os clientes podem associar-se  para acumularem pacotes. Um acompanhante beneficia de 10% de desconto.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TextBox 8"/>
          <p:cNvSpPr/>
          <p:nvPr/>
        </p:nvSpPr>
        <p:spPr>
          <a:xfrm>
            <a:off x="42840" y="1044000"/>
            <a:ext cx="7872840" cy="31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i="1" lang="pt-PT" sz="1600" spc="-1" strike="noStrike">
                <a:solidFill>
                  <a:schemeClr val="lt1"/>
                </a:solidFill>
                <a:latin typeface="Arial Narrow"/>
              </a:rPr>
              <a:t>Inclui</a:t>
            </a:r>
            <a:r>
              <a:rPr b="1" i="1" lang="en-GB" sz="1600" spc="-1" strike="noStrike">
                <a:solidFill>
                  <a:schemeClr val="lt1"/>
                </a:solidFill>
                <a:latin typeface="Arial Narrow"/>
              </a:rPr>
              <a:t>:</a:t>
            </a:r>
            <a:endParaRPr b="0" lang="pt-PT" sz="16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Voyage en avion;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volume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de b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agagem de mão de 8 Kg;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volume de bagagem aérea no porão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de 23 Kg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volume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extra de bagagem aérea no porão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de 23 Kg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(1) volume com o peso máximo de 100 Kg, por via marítima;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Um</a:t>
            </a: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(1) volume com o peso máximo de 150 Kg, por via marítima; 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sv-SE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 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A cubicagem total do conjunto dos volumes por via marítima não pode ultrapassar 1m3.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Emissão da carta de porte para a bagagem aérea extra;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R/X para cada volume da carga aérea;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 de combustível;</a:t>
            </a:r>
            <a:br>
              <a:rPr sz="1200"/>
            </a:b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 de segurança;</a:t>
            </a:r>
            <a:br>
              <a:rPr sz="1200"/>
            </a:b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 de handling;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Seguro de viagem;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Taxas de aeroporto;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Os volumes são recolhidos na origem e entregues no destino final (casa ou empresa);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Viagem interna a Cabo Verde em classe económia, estadia em hotel de 3* em regime de meia pensão.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lt1"/>
                </a:solidFill>
                <a:latin typeface="Arial Narrow"/>
                <a:ea typeface="Microsoft YaHei"/>
              </a:rPr>
              <a:t> O cliente pode enviar volumes adicionais em múltiplos dos pesos acima indicados e o custo adicional será refletido no preço do pacote.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960000" y="5192640"/>
            <a:ext cx="3938760" cy="175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i="1" lang="pt-PT" sz="1200" spc="-1" strike="noStrike">
                <a:solidFill>
                  <a:srgbClr val="000000"/>
                </a:solidFill>
                <a:latin typeface="Arial Narrow"/>
              </a:rPr>
              <a:t>Observações: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Taxas sujeitas a alterações;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Programa sujeito às condições gerais;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Lugares limitados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Não acumulável com outras ofertas;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 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Não dispensa consulta do programa detalhado;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 Para facilitar o envio da carga nos voos reservados, a mesma deve ser entregue em volumes soltos de dimensão individual relativamente reduzida;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 T/T - Tempo de Trânsito estimado pela companhia  de navegação desde o porto de origem até ao porto de destino, podendo variar sem pré-aviso;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PT" sz="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000" spc="-1" strike="noStrike">
                <a:solidFill>
                  <a:srgbClr val="000000"/>
                </a:solidFill>
                <a:latin typeface="Arial Narrow"/>
              </a:rPr>
              <a:t>»</a:t>
            </a:r>
            <a:r>
              <a:rPr b="0" lang="pt-PT" sz="1000" spc="-1" strike="noStrike">
                <a:solidFill>
                  <a:srgbClr val="000000"/>
                </a:solidFill>
                <a:latin typeface="Arial Narrow"/>
              </a:rPr>
              <a:t> O passageiro deve obrigatoriamente escolher uma data de ida e uma data de regresso, na mesma companhia.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8" name="" descr=""/>
          <p:cNvPicPr/>
          <p:nvPr/>
        </p:nvPicPr>
        <p:blipFill>
          <a:blip r:embed="rId2"/>
          <a:stretch/>
        </p:blipFill>
        <p:spPr>
          <a:xfrm>
            <a:off x="10080" y="9000"/>
            <a:ext cx="1967040" cy="477720"/>
          </a:xfrm>
          <a:prstGeom prst="rect">
            <a:avLst/>
          </a:prstGeom>
          <a:ln w="0">
            <a:noFill/>
          </a:ln>
        </p:spPr>
      </p:pic>
      <p:pic>
        <p:nvPicPr>
          <p:cNvPr id="69" name="" descr=""/>
          <p:cNvPicPr/>
          <p:nvPr/>
        </p:nvPicPr>
        <p:blipFill>
          <a:blip r:embed="rId3"/>
          <a:stretch/>
        </p:blipFill>
        <p:spPr>
          <a:xfrm>
            <a:off x="5292000" y="7274880"/>
            <a:ext cx="1631160" cy="529200"/>
          </a:xfrm>
          <a:prstGeom prst="rect">
            <a:avLst/>
          </a:prstGeom>
          <a:ln w="0">
            <a:noFill/>
          </a:ln>
        </p:spPr>
      </p:pic>
      <p:sp>
        <p:nvSpPr>
          <p:cNvPr id="70" name="Decágono 4"/>
          <p:cNvSpPr/>
          <p:nvPr/>
        </p:nvSpPr>
        <p:spPr>
          <a:xfrm>
            <a:off x="149760" y="777960"/>
            <a:ext cx="208800" cy="21600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3600000" y="1440"/>
            <a:ext cx="4345560" cy="1834200"/>
            <a:chOff x="3600000" y="1440"/>
            <a:chExt cx="4345560" cy="1834200"/>
          </a:xfrm>
        </p:grpSpPr>
        <p:grpSp>
          <p:nvGrpSpPr>
            <p:cNvPr id="72" name=""/>
            <p:cNvGrpSpPr/>
            <p:nvPr/>
          </p:nvGrpSpPr>
          <p:grpSpPr>
            <a:xfrm>
              <a:off x="3600000" y="1440"/>
              <a:ext cx="4345560" cy="1834200"/>
              <a:chOff x="3600000" y="1440"/>
              <a:chExt cx="4345560" cy="1834200"/>
            </a:xfrm>
          </p:grpSpPr>
          <p:pic>
            <p:nvPicPr>
              <p:cNvPr id="73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4073400" y="272160"/>
                <a:ext cx="2203920" cy="1203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4" name=""/>
              <p:cNvSpPr/>
              <p:nvPr/>
            </p:nvSpPr>
            <p:spPr>
              <a:xfrm>
                <a:off x="3600000" y="1440"/>
                <a:ext cx="3059640" cy="1834200"/>
              </a:xfrm>
              <a:prstGeom prst="donut">
                <a:avLst>
                  <a:gd name="adj" fmla="val 25000"/>
                </a:avLst>
              </a:prstGeom>
              <a:solidFill>
                <a:srgbClr val="00aef0"/>
              </a:solidFill>
              <a:ln w="0">
                <a:solidFill>
                  <a:srgbClr val="00aef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pPr>
                  <a:lnSpc>
                    <a:spcPct val="100000"/>
                  </a:lnSpc>
                </a:pPr>
                <a:endParaRPr b="0" lang="pt-PT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5" name="TextBox 7"/>
              <p:cNvSpPr/>
              <p:nvPr/>
            </p:nvSpPr>
            <p:spPr>
              <a:xfrm>
                <a:off x="6540480" y="59400"/>
                <a:ext cx="140508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2400" spc="-1" strike="noStrike">
                    <a:solidFill>
                      <a:schemeClr val="lt1"/>
                    </a:solidFill>
                    <a:latin typeface="Arial Black"/>
                  </a:rPr>
                  <a:t>DESDE</a:t>
                </a:r>
                <a:endParaRPr b="0" lang="pt-PT" sz="2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6" name="TextBox 7"/>
              <p:cNvSpPr/>
              <p:nvPr/>
            </p:nvSpPr>
            <p:spPr>
              <a:xfrm>
                <a:off x="5964480" y="721080"/>
                <a:ext cx="1955880" cy="28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b">
                <a:spAutoFit/>
              </a:bodyPr>
              <a:p>
                <a:pPr algn="r" defTabSz="914400">
                  <a:lnSpc>
                    <a:spcPts val="1500"/>
                  </a:lnSpc>
                </a:pPr>
                <a:r>
                  <a:rPr b="1" i="1" lang="pt-PT" sz="3200" spc="-1" strike="noStrike">
                    <a:solidFill>
                      <a:schemeClr val="lt1"/>
                    </a:solidFill>
                    <a:latin typeface="Felix Titling"/>
                  </a:rPr>
                  <a:t>€ </a:t>
                </a:r>
                <a:r>
                  <a:rPr b="0" lang="pt-PT" sz="3200" spc="-1" strike="noStrike">
                    <a:solidFill>
                      <a:schemeClr val="lt1"/>
                    </a:solidFill>
                    <a:latin typeface="Felix Titling"/>
                  </a:rPr>
                  <a:t>000,00</a:t>
                </a:r>
                <a:endParaRPr b="0" lang="pt-PT" sz="3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7" name="TextBox 7"/>
              <p:cNvSpPr/>
              <p:nvPr/>
            </p:nvSpPr>
            <p:spPr>
              <a:xfrm>
                <a:off x="6417360" y="1041120"/>
                <a:ext cx="1505160" cy="27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r" defTabSz="914400">
                  <a:lnSpc>
                    <a:spcPct val="100000"/>
                  </a:lnSpc>
                </a:pPr>
                <a:r>
                  <a:rPr b="0" i="1" lang="pt-PT" sz="1200" spc="-1" strike="noStrike">
                    <a:solidFill>
                      <a:srgbClr val="ffc000"/>
                    </a:solidFill>
                    <a:latin typeface="Arial Black"/>
                  </a:rPr>
                  <a:t>Taxas incluídas</a:t>
                </a:r>
                <a:endParaRPr b="0" lang="pt-PT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78" name="TextBox 1"/>
              <p:cNvSpPr/>
              <p:nvPr/>
            </p:nvSpPr>
            <p:spPr>
              <a:xfrm>
                <a:off x="5532480" y="1355400"/>
                <a:ext cx="226584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1100" spc="-1" strike="noStrike">
                    <a:solidFill>
                      <a:schemeClr val="lt1"/>
                    </a:solidFill>
                    <a:latin typeface="Arial Black"/>
                  </a:rPr>
                  <a:t>PARIS – ABIDJAN - PARIS</a:t>
                </a:r>
                <a:endParaRPr b="0" lang="pt-PT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79" name=""/>
            <p:cNvSpPr/>
            <p:nvPr/>
          </p:nvSpPr>
          <p:spPr>
            <a:xfrm>
              <a:off x="5940000" y="144000"/>
              <a:ext cx="539640" cy="35964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80" name="TextBox 11"/>
          <p:cNvSpPr/>
          <p:nvPr/>
        </p:nvSpPr>
        <p:spPr>
          <a:xfrm>
            <a:off x="7200" y="698040"/>
            <a:ext cx="442548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5560" cy="9136800"/>
          </a:xfrm>
          <a:prstGeom prst="rect">
            <a:avLst/>
          </a:prstGeom>
          <a:ln w="0">
            <a:noFill/>
          </a:ln>
        </p:spPr>
      </p:pic>
      <p:sp>
        <p:nvSpPr>
          <p:cNvPr id="82" name="Right Triangle 40"/>
          <p:cNvSpPr/>
          <p:nvPr/>
        </p:nvSpPr>
        <p:spPr>
          <a:xfrm flipV="1">
            <a:off x="0" y="-14760"/>
            <a:ext cx="7945560" cy="568908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83" name="Right Triangle 41"/>
          <p:cNvSpPr/>
          <p:nvPr/>
        </p:nvSpPr>
        <p:spPr>
          <a:xfrm flipH="1" flipV="1">
            <a:off x="-6480" y="0"/>
            <a:ext cx="7945560" cy="265032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84" name="TextBox 9"/>
          <p:cNvSpPr/>
          <p:nvPr/>
        </p:nvSpPr>
        <p:spPr>
          <a:xfrm>
            <a:off x="5040" y="1152360"/>
            <a:ext cx="7899120" cy="57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r>
              <a:rPr b="1" i="1" lang="en-GB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INFORMATIONS COMPLÉMENTAIRES</a:t>
            </a: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en-GB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en-GB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Tarifs sujets à changement</a:t>
            </a:r>
            <a:r>
              <a:rPr b="0" lang="en-GB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Programme soumis aux conditions générales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en-GB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en-GB" sz="1200" spc="-1" strike="noStrike">
                <a:solidFill>
                  <a:schemeClr val="dk1"/>
                </a:solidFill>
                <a:latin typeface="Arial Narrow"/>
              </a:rPr>
              <a:t>Places limitées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Cela peut ne pas être cumulable avec d'autres offres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Cela ne dispense pas de consulter le programme détaillé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Chaque passager a le droit d'envoyer ses bagages de trois manières différentes : par voie aérienne accompagné en soute, par voie aérienne non accompagné et par voie maritime non accompagné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 poids/volume des bagages en mode aérien accompagné dépend exclusivement de la politique de chaque compagnie aérienne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i="1" lang="en-GB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Bagages par mer</a:t>
            </a:r>
            <a:r>
              <a:rPr b="1" i="1" lang="en-GB" sz="1200" spc="-1" strike="noStrike">
                <a:solidFill>
                  <a:schemeClr val="dk1"/>
                </a:solidFill>
                <a:latin typeface="Arial Narrow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Pour que le fret soit accepté sous la rubrique « effets personnels », il doit être palettisé et bien identifié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L'assurance transport est facultative et n'est émise que sur demande écrite avant la clôture de l'expédition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charges fragiles et non superposées, car elles limitent l'espace de chargement en ce sens qu’elles ne peuvent pas transporter d'autres charges par-dessus, seront facturées à une hauteur de 2,20 mètres. Veuillez en tenir compte lors du calcul du transport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T/T est le temps de transit estimé par la compagnie maritime du port d'origine au port de destination et peut varier sans préavis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Pour plus d'informations sur les définitions des frais supplémentaires, veuillez visiter notre site Web à l'adresse www.multimar.pt/glossário/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L'assurance transport ne sera souscrite que sur demande écrite préalable auprès de BOX TRAVEL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Conditions Générales de Transport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Poids/Volume : les bagages ne doivent pas dépasser 1 m3 ou 1 tonne comme indiqué dans l'offre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Occupation : les bagages ne doivent pas dépasser les dimensions linéaires indiquées dans l'offre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200" spc="-1" strike="noStrike">
                <a:solidFill>
                  <a:schemeClr val="lt1">
                    <a:lumMod val="85000"/>
                  </a:schemeClr>
                </a:solidFill>
                <a:latin typeface="Arial Narrow"/>
                <a:ea typeface="Microsoft YaHei"/>
              </a:rPr>
              <a:t>■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colis présentant des dimensions ou un poids supplémentaires sont soumis à des frais supplémentaires. BOX TRAVEL confirmera le montant après vérification des caractéristiques du bagage</a:t>
            </a:r>
            <a:r>
              <a:rPr b="0" lang="en-US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pPr marL="457200" defTabSz="914400">
              <a:lnSpc>
                <a:spcPct val="100000"/>
              </a:lnSpc>
            </a:pP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Tout autre concept de facturation non mentionné dans cette offre n'est pas inclus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éventuels retards, arrêts, stockages et contrôles supplémentaires seront facturés s'ils ne sont pas explicitement inclus dans le devis fourni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Il est entendu et convenu que le client sera responsable du fret et des frais supplémentaires applicables aux réservations et expéditions effectuées conformément à ce devis ou contrat, même si la société concernée n'est pas répertoriée comme exécuteur de la réservation, expéditeur/destinataire ou autre partie sur le connaissement</a:t>
            </a: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ectângulo 1"/>
          <p:cNvSpPr/>
          <p:nvPr/>
        </p:nvSpPr>
        <p:spPr>
          <a:xfrm rot="16200000">
            <a:off x="7421400" y="10154520"/>
            <a:ext cx="107388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6" name="Table 2"/>
          <p:cNvGraphicFramePr/>
          <p:nvPr/>
        </p:nvGraphicFramePr>
        <p:xfrm>
          <a:off x="47520" y="7303320"/>
          <a:ext cx="7931160" cy="23050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  <a:ea typeface="Microsoft YaHei"/>
                        </a:rPr>
                        <a:t>INFORMATIONS GÉNÉRALES</a:t>
                      </a: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</a:rPr>
                        <a:t>    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/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Prix ​​valable jusqu'au </a:t>
                      </a:r>
                      <a:endParaRPr b="1" lang="fr-FR" sz="800" spc="-1" strike="noStrike">
                        <a:solidFill>
                          <a:srgbClr val="ed7d31"/>
                        </a:solidFill>
                        <a:latin typeface="Arial"/>
                      </a:endParaRPr>
                    </a:p>
                    <a:p>
                      <a:pPr algn="ctr"/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31 décembre 2024</a:t>
                      </a:r>
                      <a:endParaRPr b="1" lang="fr-FR" sz="800" spc="-1" strike="noStrike">
                        <a:solidFill>
                          <a:srgbClr val="ed7d31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7" name="Table 3"/>
          <p:cNvGraphicFramePr/>
          <p:nvPr/>
        </p:nvGraphicFramePr>
        <p:xfrm>
          <a:off x="47160" y="9449280"/>
          <a:ext cx="7773840" cy="84744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9700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PREÇO P/PAX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Noite estadia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0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Adicional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600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ADULTOS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8" name=""/>
          <p:cNvSpPr/>
          <p:nvPr/>
        </p:nvSpPr>
        <p:spPr>
          <a:xfrm flipV="1">
            <a:off x="0" y="-3600"/>
            <a:ext cx="3419280" cy="125748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9" name="" descr=""/>
          <p:cNvPicPr/>
          <p:nvPr/>
        </p:nvPicPr>
        <p:blipFill>
          <a:blip r:embed="rId2"/>
          <a:stretch/>
        </p:blipFill>
        <p:spPr>
          <a:xfrm>
            <a:off x="10440" y="9000"/>
            <a:ext cx="1967040" cy="477720"/>
          </a:xfrm>
          <a:prstGeom prst="rect">
            <a:avLst/>
          </a:prstGeom>
          <a:ln w="0">
            <a:noFill/>
          </a:ln>
        </p:spPr>
      </p:pic>
      <p:sp>
        <p:nvSpPr>
          <p:cNvPr id="90" name="TextBox 11"/>
          <p:cNvSpPr/>
          <p:nvPr/>
        </p:nvSpPr>
        <p:spPr>
          <a:xfrm>
            <a:off x="7200" y="662040"/>
            <a:ext cx="442548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Decágono 27"/>
          <p:cNvSpPr/>
          <p:nvPr/>
        </p:nvSpPr>
        <p:spPr>
          <a:xfrm>
            <a:off x="185760" y="741600"/>
            <a:ext cx="208800" cy="21600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Decágono 1"/>
          <p:cNvSpPr/>
          <p:nvPr/>
        </p:nvSpPr>
        <p:spPr>
          <a:xfrm>
            <a:off x="149760" y="741960"/>
            <a:ext cx="208800" cy="21600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" descr=""/>
          <p:cNvPicPr/>
          <p:nvPr/>
        </p:nvPicPr>
        <p:blipFill>
          <a:blip r:embed="rId3"/>
          <a:stretch/>
        </p:blipFill>
        <p:spPr>
          <a:xfrm>
            <a:off x="5292000" y="7275240"/>
            <a:ext cx="1631160" cy="52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4" name=""/>
          <p:cNvGraphicFramePr/>
          <p:nvPr/>
        </p:nvGraphicFramePr>
        <p:xfrm>
          <a:off x="4680" y="1032588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grpSp>
        <p:nvGrpSpPr>
          <p:cNvPr id="95" name=""/>
          <p:cNvGrpSpPr/>
          <p:nvPr/>
        </p:nvGrpSpPr>
        <p:grpSpPr>
          <a:xfrm>
            <a:off x="3600000" y="1440"/>
            <a:ext cx="4345560" cy="1834200"/>
            <a:chOff x="3600000" y="1440"/>
            <a:chExt cx="4345560" cy="1834200"/>
          </a:xfrm>
        </p:grpSpPr>
        <p:grpSp>
          <p:nvGrpSpPr>
            <p:cNvPr id="96" name=""/>
            <p:cNvGrpSpPr/>
            <p:nvPr/>
          </p:nvGrpSpPr>
          <p:grpSpPr>
            <a:xfrm>
              <a:off x="3600000" y="1440"/>
              <a:ext cx="4345560" cy="1834200"/>
              <a:chOff x="3600000" y="1440"/>
              <a:chExt cx="4345560" cy="1834200"/>
            </a:xfrm>
          </p:grpSpPr>
          <p:pic>
            <p:nvPicPr>
              <p:cNvPr id="97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4073400" y="272160"/>
                <a:ext cx="2203920" cy="1203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8" name=""/>
              <p:cNvSpPr/>
              <p:nvPr/>
            </p:nvSpPr>
            <p:spPr>
              <a:xfrm>
                <a:off x="3600000" y="1440"/>
                <a:ext cx="3059640" cy="1834200"/>
              </a:xfrm>
              <a:prstGeom prst="donut">
                <a:avLst>
                  <a:gd name="adj" fmla="val 25000"/>
                </a:avLst>
              </a:prstGeom>
              <a:solidFill>
                <a:srgbClr val="00aef0"/>
              </a:solidFill>
              <a:ln w="0">
                <a:solidFill>
                  <a:srgbClr val="00aef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pPr>
                  <a:lnSpc>
                    <a:spcPct val="100000"/>
                  </a:lnSpc>
                </a:pPr>
                <a:endParaRPr b="0" lang="pt-PT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99" name="TextBox 7"/>
              <p:cNvSpPr/>
              <p:nvPr/>
            </p:nvSpPr>
            <p:spPr>
              <a:xfrm>
                <a:off x="6540480" y="59400"/>
                <a:ext cx="140508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2400" spc="-1" strike="noStrike">
                    <a:solidFill>
                      <a:schemeClr val="lt1"/>
                    </a:solidFill>
                    <a:latin typeface="Arial Black"/>
                  </a:rPr>
                  <a:t>DESDE</a:t>
                </a:r>
                <a:endParaRPr b="0" lang="pt-PT" sz="2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0" name="TextBox 7"/>
              <p:cNvSpPr/>
              <p:nvPr/>
            </p:nvSpPr>
            <p:spPr>
              <a:xfrm>
                <a:off x="5964480" y="721080"/>
                <a:ext cx="1955880" cy="28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b">
                <a:spAutoFit/>
              </a:bodyPr>
              <a:p>
                <a:pPr algn="r" defTabSz="914400">
                  <a:lnSpc>
                    <a:spcPts val="1500"/>
                  </a:lnSpc>
                </a:pPr>
                <a:r>
                  <a:rPr b="1" i="1" lang="pt-PT" sz="3200" spc="-1" strike="noStrike">
                    <a:solidFill>
                      <a:schemeClr val="lt1"/>
                    </a:solidFill>
                    <a:latin typeface="Felix Titling"/>
                  </a:rPr>
                  <a:t>€ </a:t>
                </a:r>
                <a:r>
                  <a:rPr b="0" lang="pt-PT" sz="3200" spc="-1" strike="noStrike">
                    <a:solidFill>
                      <a:schemeClr val="lt1"/>
                    </a:solidFill>
                    <a:latin typeface="Felix Titling"/>
                  </a:rPr>
                  <a:t>000,00</a:t>
                </a:r>
                <a:endParaRPr b="0" lang="pt-PT" sz="3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1" name="TextBox 7"/>
              <p:cNvSpPr/>
              <p:nvPr/>
            </p:nvSpPr>
            <p:spPr>
              <a:xfrm>
                <a:off x="6417360" y="1041120"/>
                <a:ext cx="1505160" cy="27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r" defTabSz="914400">
                  <a:lnSpc>
                    <a:spcPct val="100000"/>
                  </a:lnSpc>
                </a:pPr>
                <a:r>
                  <a:rPr b="0" i="1" lang="pt-PT" sz="1200" spc="-1" strike="noStrike">
                    <a:solidFill>
                      <a:srgbClr val="ffc000"/>
                    </a:solidFill>
                    <a:latin typeface="Arial Black"/>
                  </a:rPr>
                  <a:t>Taxas incluídas</a:t>
                </a:r>
                <a:endParaRPr b="0" lang="pt-PT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02" name="TextBox 1"/>
              <p:cNvSpPr/>
              <p:nvPr/>
            </p:nvSpPr>
            <p:spPr>
              <a:xfrm>
                <a:off x="5532480" y="1355400"/>
                <a:ext cx="226584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1100" spc="-1" strike="noStrike">
                    <a:solidFill>
                      <a:schemeClr val="lt1"/>
                    </a:solidFill>
                    <a:latin typeface="Arial Black"/>
                  </a:rPr>
                  <a:t>PARIS – ABIDJAN - PARIS</a:t>
                </a:r>
                <a:endParaRPr b="0" lang="pt-PT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03" name=""/>
            <p:cNvSpPr/>
            <p:nvPr/>
          </p:nvSpPr>
          <p:spPr>
            <a:xfrm>
              <a:off x="5940000" y="144000"/>
              <a:ext cx="539640" cy="35964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04" name="TextBox 2"/>
          <p:cNvSpPr/>
          <p:nvPr/>
        </p:nvSpPr>
        <p:spPr>
          <a:xfrm>
            <a:off x="7200" y="662400"/>
            <a:ext cx="442548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Rectângulo 2"/>
          <p:cNvSpPr/>
          <p:nvPr/>
        </p:nvSpPr>
        <p:spPr>
          <a:xfrm>
            <a:off x="409320" y="7776000"/>
            <a:ext cx="7477560" cy="1729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L'achat de produits ou services de BOX TRAVEL vous donne droit à accumuler des points échangeables contre des voyages à forfait, du fret maritime ou aérien pour l'expédition, selon le tableau de conversion des points de BOX TRAVEL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Chaque € payé pour un billet d'avion via BOX TRAVEL équivaut à un point. L'envoi d'un colis vous donne droit à 5 points.  Les points accumulés peuvent être convertis en produits ou services de BOX TRAVEL, selon la table de conversion des points de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envois ont leur origine et leur destination indiquées dans le lien suivant : www.multimar.pt/cargo/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clients peuvent rejoindre et partager des points en vue d'acquérir des produits ou services de BOX TRAVEL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 prix du billet d'avion + l'assurance voyage + les taxes d'aéroport + les bagages à main + les bagages en soute sont inclus dans le prix de l'offre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Contacts pour les douanes d'origine et de destination, collecte et livraison des bagages [domicile ou entreprise] : cargo@multimar.pt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Pour les voyages en avion, le programme détaillé, les conditions générales et autres informations utiles, veuillez consulter le lien suivant : www.multimar.pt/flhght/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Toutes les réservations effectuées en ligne (www.multimar.pt/flhght/form/) bénéficient d'une réduction de 2% sur le prix du voyage organisé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Imagem 3" descr=""/>
          <p:cNvPicPr/>
          <p:nvPr/>
        </p:nvPicPr>
        <p:blipFill>
          <a:blip r:embed="rId1"/>
          <a:stretch/>
        </p:blipFill>
        <p:spPr>
          <a:xfrm>
            <a:off x="0" y="0"/>
            <a:ext cx="7945560" cy="9136800"/>
          </a:xfrm>
          <a:prstGeom prst="rect">
            <a:avLst/>
          </a:prstGeom>
          <a:ln w="0">
            <a:noFill/>
          </a:ln>
        </p:spPr>
      </p:pic>
      <p:sp>
        <p:nvSpPr>
          <p:cNvPr id="107" name="Right Triangle 40"/>
          <p:cNvSpPr/>
          <p:nvPr/>
        </p:nvSpPr>
        <p:spPr>
          <a:xfrm flipV="1">
            <a:off x="0" y="-14760"/>
            <a:ext cx="7945560" cy="568908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08" name="Right Triangle 41"/>
          <p:cNvSpPr/>
          <p:nvPr/>
        </p:nvSpPr>
        <p:spPr>
          <a:xfrm flipH="1" flipV="1">
            <a:off x="-6480" y="0"/>
            <a:ext cx="7945560" cy="2650320"/>
          </a:xfrm>
          <a:prstGeom prst="rt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pt-PT" sz="1800" spc="-1" strike="noStrike">
              <a:solidFill>
                <a:schemeClr val="lt1"/>
              </a:solidFill>
              <a:latin typeface="Franklin Gothic Book"/>
            </a:endParaRPr>
          </a:p>
        </p:txBody>
      </p:sp>
      <p:sp>
        <p:nvSpPr>
          <p:cNvPr id="109" name="TextBox 9"/>
          <p:cNvSpPr/>
          <p:nvPr/>
        </p:nvSpPr>
        <p:spPr>
          <a:xfrm>
            <a:off x="218160" y="1801440"/>
            <a:ext cx="7596360" cy="611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ts val="1199"/>
              </a:lnSpc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Conditions si vous souhaitez procéder à la confirmation de réservation 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Signalez-le à une date et pour un montant à indiquer, équivalant à 75,00 € HT, le jour de la confirmation de la réservation, sur les comptes bancaires suivants: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Europe: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Banque: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Novo Banco Portugal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Devise</a:t>
            </a:r>
            <a:r>
              <a:rPr b="1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EUR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Calibri"/>
              </a:rPr>
              <a:t>Numéro de compte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0005 7056 7193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NIB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 0007 0000 00570567193 23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IBAN: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PT50 0007 0000 0057 0567 1932 3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 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SWIFT / BIC: BESCPTPL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2. Cabo Verde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Banco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 Banco 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BAI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Cabo Verde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Devise</a:t>
            </a:r>
            <a:r>
              <a:rPr b="1" i="1" lang="pt-PT" sz="1100" spc="-1" strike="noStrike">
                <a:solidFill>
                  <a:schemeClr val="dk1"/>
                </a:solidFill>
                <a:latin typeface="Calibri"/>
                <a:ea typeface="Calibr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:</a:t>
            </a: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 </a:t>
            </a:r>
            <a:r>
              <a:rPr b="0" i="1" lang="pt-PT" sz="1100" spc="-1" strike="noStrike" u="sng">
                <a:solidFill>
                  <a:schemeClr val="dk1"/>
                </a:solidFill>
                <a:uFillTx/>
                <a:latin typeface="Arial Narrow"/>
                <a:ea typeface="Calibri"/>
              </a:rPr>
              <a:t>EUR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lang="pt-PT" sz="1200" spc="-1" strike="noStrike">
                <a:solidFill>
                  <a:schemeClr val="dk1"/>
                </a:solidFill>
                <a:latin typeface="Arial Narrow"/>
                <a:ea typeface="Calibri"/>
              </a:rPr>
              <a:t>Numéro de compte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 1001 0001 5496 010;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NIB: 0008 1001 0001 5496 0100 4;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IBAN: CV64 0008 1001 0001 5496 0100 4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r>
              <a:rPr b="0" i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SWIFT: BAIPCVCV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 Informer le nom du passager jusqu'à 25 jours avant la date de départ. Date de référence pour les prix saisis sur la plateforme web;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Calibri"/>
              </a:rPr>
              <a:t> Payer le montant restant du billet jusqu'à 12 jours avant le départ 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Pour les dates de voyage inférieures à 25 jours, une réservation doit être demandée en utilisant le formulaire suivant :www.boxtravel.eu/flhght/form/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Le non-respect de l'une des conditions ci-dessus entraînera l'annulation automatique de la réservation.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Avantages: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Espace garanti et maintien des prix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Changement de vols sans pénalité, sous réserve de disponibilité et de confirmation de place, jusqu'à l'émission des billets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Changement de nom des passagers sans pénalité, jusqu'à l'émission des billets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  <a:tabLst>
                <a:tab algn="l" pos="0"/>
              </a:tabLst>
            </a:pP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Modifications et annulations</a:t>
            </a: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Toute modification de vols ou de noms après l'émission des billets entraînera des frais de 50,00 €/Pax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;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L'annulation totale ou partielle du groupe est autorisée jusqu'à 30 jours avant le départ. Toute annulation après ce délai entraînera le non remboursement des sommes déjà versées.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Paiements</a:t>
            </a:r>
            <a:endParaRPr b="1" lang="fr-FR" sz="11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Tous les paiements s'effectuent par virement bancaire ou dépôt sur le compte bancaire indiqué par BOX TRAVEL, et une copie du reçu doit être envoyée identifiant le client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Rectângulo 3"/>
          <p:cNvSpPr/>
          <p:nvPr/>
        </p:nvSpPr>
        <p:spPr>
          <a:xfrm rot="16200000">
            <a:off x="7421400" y="10190520"/>
            <a:ext cx="1073880" cy="3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-44280" bIns="-4428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800" spc="-1" strike="noStrike">
                <a:solidFill>
                  <a:schemeClr val="lt1"/>
                </a:solidFill>
                <a:latin typeface="Franklin Gothic Book"/>
              </a:rPr>
              <a:t>Pack-007-Ref.CV-23</a:t>
            </a:r>
            <a:endParaRPr b="0" lang="pt-PT" sz="8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1" name="Table 4"/>
          <p:cNvGraphicFramePr/>
          <p:nvPr/>
        </p:nvGraphicFramePr>
        <p:xfrm>
          <a:off x="47520" y="7303320"/>
          <a:ext cx="7931160" cy="2305080"/>
        </p:xfrm>
        <a:graphic>
          <a:graphicData uri="http://schemas.openxmlformats.org/drawingml/2006/table">
            <a:tbl>
              <a:tblPr/>
              <a:tblGrid>
                <a:gridCol w="441000"/>
                <a:gridCol w="1656000"/>
                <a:gridCol w="791280"/>
                <a:gridCol w="933840"/>
                <a:gridCol w="794880"/>
                <a:gridCol w="792000"/>
                <a:gridCol w="792000"/>
                <a:gridCol w="720000"/>
                <a:gridCol w="1010520"/>
              </a:tblGrid>
              <a:tr h="466920">
                <a:tc gridSpan="2" rowSpan="2">
                  <a:txBody>
                    <a:bodyPr lIns="9360" rIns="9360" anchor="t">
                      <a:noAutofit/>
                    </a:bodyPr>
                    <a:p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  <a:ea typeface="Microsoft YaHei"/>
                        </a:rPr>
                        <a:t>INFORMATIONS GÉNÉRALES</a:t>
                      </a:r>
                      <a:r>
                        <a:rPr b="1" i="1" lang="pt-PT" sz="1400" spc="-1" strike="noStrike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latin typeface="Franklin Gothic Book"/>
                        </a:rPr>
                        <a:t> </a:t>
                      </a:r>
                      <a:endParaRPr b="0" lang="pt-PT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 row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6">
                  <a:txBody>
                    <a:bodyPr lIns="9360" rIns="9360" anchor="ctr">
                      <a:noAutofit/>
                    </a:bodyPr>
                    <a:p>
                      <a:endParaRPr b="1" i="1" lang="pt-PT" sz="1200" spc="-1" strike="noStrike">
                        <a:solidFill>
                          <a:schemeClr val="accent3">
                            <a:lumMod val="50000"/>
                          </a:schemeClr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i="1" lang="pt-PT" sz="1600" spc="-1" strike="noStrike">
                          <a:solidFill>
                            <a:schemeClr val="lt1"/>
                          </a:solidFill>
                          <a:latin typeface="Arial"/>
                        </a:rPr>
                        <a:t>2024</a:t>
                      </a:r>
                      <a:endParaRPr b="0" lang="pt-PT" sz="1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  <a:tr h="434160">
                <a:tc vMerge="1" gridSpan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vMerge="1"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lang="pt-PT" sz="900" spc="-1" strike="noStrike">
                        <a:solidFill>
                          <a:srgbClr val="00b05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1" i="1" lang="pt-PT" sz="900" spc="-1" strike="noStrike">
                        <a:solidFill>
                          <a:srgbClr val="4f81bd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rowSpan="4">
                  <a:txBody>
                    <a:bodyPr lIns="9360" rIns="9360" anchor="ctr">
                      <a:noAutofit/>
                    </a:bodyPr>
                    <a:p>
                      <a:pPr algn="ctr"/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Prix ​​valable jusqu'au </a:t>
                      </a:r>
                      <a:endParaRPr b="1" lang="fr-FR" sz="800" spc="-1" strike="noStrike">
                        <a:solidFill>
                          <a:srgbClr val="ed7d31"/>
                        </a:solidFill>
                        <a:latin typeface="Arial"/>
                      </a:endParaRPr>
                    </a:p>
                    <a:p>
                      <a:pPr algn="ctr"/>
                      <a:r>
                        <a:rPr b="0" i="1" lang="pt-PT" sz="800" spc="-1" strike="noStrike">
                          <a:solidFill>
                            <a:schemeClr val="lt1"/>
                          </a:solidFill>
                          <a:latin typeface="Arial"/>
                          <a:ea typeface="Microsoft YaHei"/>
                        </a:rPr>
                        <a:t>31 décembre 2024</a:t>
                      </a:r>
                      <a:endParaRPr b="1" lang="fr-FR" sz="800" spc="-1" strike="noStrike">
                        <a:solidFill>
                          <a:srgbClr val="ed7d31"/>
                        </a:solidFill>
                        <a:latin typeface="Arial"/>
                      </a:endParaRPr>
                    </a:p>
                  </a:txBody>
                  <a:tcPr anchor="ctr" vert="vert270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2a6099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1" lang="pt-PT" sz="1400" spc="-1" strike="noStrike">
                        <a:solidFill>
                          <a:srgbClr val="ffc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2a6099"/>
                      </a:solidFill>
                      <a:prstDash val="solid"/>
                    </a:lnL>
                    <a:lnR w="12240">
                      <a:solidFill>
                        <a:srgbClr val="2a6099"/>
                      </a:solidFill>
                      <a:prstDash val="solid"/>
                    </a:lnR>
                    <a:lnT w="12240">
                      <a:solidFill>
                        <a:srgbClr val="2a6099"/>
                      </a:solidFill>
                      <a:prstDash val="solid"/>
                    </a:lnT>
                    <a:lnB w="12240">
                      <a:solidFill>
                        <a:srgbClr val="2a6099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2a6099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lt1">
                        <a:lumMod val="95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2a6099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3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272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9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b">
                      <a:noAutofit/>
                    </a:bodyPr>
                    <a:p>
                      <a:endParaRPr b="0" lang="pt-PT" sz="1700" spc="-1" strike="noStrike">
                        <a:solidFill>
                          <a:schemeClr val="dk1"/>
                        </a:solidFill>
                        <a:latin typeface="Franklin Gothic Book"/>
                      </a:endParaRPr>
                    </a:p>
                  </a:txBody>
                  <a:tcPr anchor="b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2" name="Table 5"/>
          <p:cNvGraphicFramePr/>
          <p:nvPr/>
        </p:nvGraphicFramePr>
        <p:xfrm>
          <a:off x="47160" y="9485280"/>
          <a:ext cx="7773840" cy="847440"/>
        </p:xfrm>
        <a:graphic>
          <a:graphicData uri="http://schemas.openxmlformats.org/drawingml/2006/table">
            <a:tbl>
              <a:tblPr/>
              <a:tblGrid>
                <a:gridCol w="1590120"/>
                <a:gridCol w="883440"/>
                <a:gridCol w="883440"/>
                <a:gridCol w="883440"/>
                <a:gridCol w="883440"/>
                <a:gridCol w="883440"/>
                <a:gridCol w="883440"/>
                <a:gridCol w="883440"/>
              </a:tblGrid>
              <a:tr h="297000">
                <a:tc rowSpan="2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PREÇO P/PAX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tc gridSpan="6"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DIMENSÃO DO GRUPO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1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Noite estadia</a:t>
                      </a:r>
                      <a:endParaRPr b="0" lang="pt-PT" sz="11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90440">
                <a:tc vMerge="1">
                  <a:txBody>
                    <a:bodyPr lIns="90000" rIns="90000" tIns="45000" bIns="45000" anchor="t">
                      <a:noAutofit/>
                    </a:bodyPr>
                    <a:p>
                      <a:endParaRPr b="0" lang="pt-PT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1 - 4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5 - 8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9-15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16 – 20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21 – 24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9360" rIns="93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pt-PT" sz="1000" spc="-1" strike="noStrike">
                          <a:solidFill>
                            <a:srgbClr val="00b050"/>
                          </a:solidFill>
                          <a:latin typeface="Arial"/>
                        </a:rPr>
                        <a:t>+25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360" marR="93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Adicional</a:t>
                      </a:r>
                      <a:endParaRPr b="0" lang="pt-PT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06000"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lt1"/>
                          </a:solidFill>
                          <a:latin typeface="Franklin Gothic Book"/>
                        </a:rPr>
                        <a:t>ADULTOS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€ </a:t>
                      </a:r>
                      <a:r>
                        <a:rPr b="0" lang="pt-PT" sz="1200" spc="-1" strike="noStrike">
                          <a:solidFill>
                            <a:schemeClr val="dk1"/>
                          </a:solidFill>
                          <a:latin typeface="Arial Narrow"/>
                        </a:rPr>
                        <a:t>000,00 </a:t>
                      </a:r>
                      <a:endParaRPr b="0" lang="pt-PT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3" name="Decágono 3"/>
          <p:cNvSpPr/>
          <p:nvPr/>
        </p:nvSpPr>
        <p:spPr>
          <a:xfrm>
            <a:off x="114120" y="957600"/>
            <a:ext cx="208800" cy="21600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 flipV="1">
            <a:off x="0" y="-3600"/>
            <a:ext cx="3419280" cy="1257480"/>
          </a:xfrm>
          <a:prstGeom prst="rtTriangle">
            <a:avLst/>
          </a:prstGeom>
          <a:solidFill>
            <a:srgbClr val="ffffff"/>
          </a:solidFill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pt-PT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5" name="" descr=""/>
          <p:cNvPicPr/>
          <p:nvPr/>
        </p:nvPicPr>
        <p:blipFill>
          <a:blip r:embed="rId2"/>
          <a:stretch/>
        </p:blipFill>
        <p:spPr>
          <a:xfrm>
            <a:off x="10440" y="9000"/>
            <a:ext cx="1967040" cy="477720"/>
          </a:xfrm>
          <a:prstGeom prst="rect">
            <a:avLst/>
          </a:prstGeom>
          <a:ln w="0">
            <a:noFill/>
          </a:ln>
        </p:spPr>
      </p:pic>
      <p:sp>
        <p:nvSpPr>
          <p:cNvPr id="116" name="TextBox 11"/>
          <p:cNvSpPr/>
          <p:nvPr/>
        </p:nvSpPr>
        <p:spPr>
          <a:xfrm>
            <a:off x="7200" y="554040"/>
            <a:ext cx="442548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Decágono 27"/>
          <p:cNvSpPr/>
          <p:nvPr/>
        </p:nvSpPr>
        <p:spPr>
          <a:xfrm>
            <a:off x="185760" y="633600"/>
            <a:ext cx="208800" cy="21600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Decágono 2"/>
          <p:cNvSpPr/>
          <p:nvPr/>
        </p:nvSpPr>
        <p:spPr>
          <a:xfrm>
            <a:off x="149760" y="633960"/>
            <a:ext cx="208800" cy="216000"/>
          </a:xfrm>
          <a:prstGeom prst="decagon">
            <a:avLst>
              <a:gd name="vf" fmla="val 10514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r>
              <a:rPr b="0" lang="pt-PT" sz="1400" spc="-1" strike="noStrike">
                <a:solidFill>
                  <a:schemeClr val="dk1"/>
                </a:solidFill>
                <a:latin typeface="Franklin Gothic Book"/>
              </a:rPr>
              <a:t>1</a:t>
            </a:r>
            <a:endParaRPr b="0" lang="pt-PT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180000" y="864000"/>
            <a:ext cx="4495680" cy="115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i="1" lang="en-GB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Voyage en avion: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Le prix peut être sujet à changement suite à d'éventuels ajustements des taxes aéroportuaires au moment de l'émission des billets..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»</a:t>
            </a: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Le tarif de groupe comprend un bagage en soute jusqu'à 23 kg et un bagage à main jusqu'à 8 kg par passager (que les passagers choisissent de transporter ou non des bagages), ainsi que l'accès à la réservation de sièges en zone standard.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1199"/>
              </a:lnSpc>
            </a:pPr>
            <a:r>
              <a:rPr b="0" lang="pt-PT" sz="11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 </a:t>
            </a:r>
            <a:endParaRPr b="0" lang="pt-PT" sz="11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3"/>
          <a:stretch/>
        </p:blipFill>
        <p:spPr>
          <a:xfrm>
            <a:off x="5292000" y="7275240"/>
            <a:ext cx="1631160" cy="52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1" name=""/>
          <p:cNvGraphicFramePr/>
          <p:nvPr/>
        </p:nvGraphicFramePr>
        <p:xfrm>
          <a:off x="4680" y="10325880"/>
          <a:ext cx="7777080" cy="488880"/>
        </p:xfrm>
        <a:graphic>
          <a:graphicData uri="http://schemas.openxmlformats.org/drawingml/2006/table">
            <a:tbl>
              <a:tblPr/>
              <a:tblGrid>
                <a:gridCol w="7777440"/>
              </a:tblGrid>
              <a:tr h="216000">
                <a:tc>
                  <a:txBody>
                    <a:bodyPr lIns="36000" rIns="36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PT" sz="1000" spc="-1" strike="noStrike">
                          <a:solidFill>
                            <a:srgbClr val="ffffff"/>
                          </a:solidFill>
                          <a:latin typeface="David"/>
                        </a:rPr>
                        <a:t>CONTACTOS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ctr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  <a:tr h="206280">
                <a:tc>
                  <a:txBody>
                    <a:bodyPr lIns="36000" rIns="360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Av 5 de Outubro | Apartado 014104 | 1064 - 002 Lisboa | Lisboa |Portugal |  </a:t>
                      </a:r>
                      <a:r>
                        <a:rPr b="0" lang="pt-PT" sz="800" spc="-1" strike="noStrike">
                          <a:solidFill>
                            <a:srgbClr val="f97c00"/>
                          </a:solidFill>
                          <a:latin typeface="Verdana"/>
                          <a:ea typeface="Microsoft YaHei"/>
                        </a:rPr>
                        <a:t>☎</a:t>
                      </a:r>
                      <a:r>
                        <a:rPr b="0" i="1" lang="pt-PT" sz="1000" spc="-1" strike="noStrike">
                          <a:solidFill>
                            <a:srgbClr val="ffffff"/>
                          </a:solidFill>
                          <a:latin typeface="Arial Narrow"/>
                          <a:ea typeface="Microsoft YaHei"/>
                        </a:rPr>
                        <a:t>+351 – 962 480 094  | cargo@boxtravel.eu | www.boxtravel.eu</a:t>
                      </a:r>
                      <a:endParaRPr b="0" lang="pt-PT" sz="1000" spc="-1" strike="noStrike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anchor="t" marL="36000" marR="36000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solidFill>
                      <a:srgbClr val="1d28ec"/>
                    </a:solidFill>
                  </a:tcPr>
                </a:tc>
              </a:tr>
            </a:tbl>
          </a:graphicData>
        </a:graphic>
      </p:graphicFrame>
      <p:grpSp>
        <p:nvGrpSpPr>
          <p:cNvPr id="122" name=""/>
          <p:cNvGrpSpPr/>
          <p:nvPr/>
        </p:nvGrpSpPr>
        <p:grpSpPr>
          <a:xfrm>
            <a:off x="3600000" y="1440"/>
            <a:ext cx="4345560" cy="1834200"/>
            <a:chOff x="3600000" y="1440"/>
            <a:chExt cx="4345560" cy="1834200"/>
          </a:xfrm>
        </p:grpSpPr>
        <p:grpSp>
          <p:nvGrpSpPr>
            <p:cNvPr id="123" name=""/>
            <p:cNvGrpSpPr/>
            <p:nvPr/>
          </p:nvGrpSpPr>
          <p:grpSpPr>
            <a:xfrm>
              <a:off x="3600000" y="1440"/>
              <a:ext cx="4345560" cy="1834200"/>
              <a:chOff x="3600000" y="1440"/>
              <a:chExt cx="4345560" cy="1834200"/>
            </a:xfrm>
          </p:grpSpPr>
          <p:pic>
            <p:nvPicPr>
              <p:cNvPr id="124" name="" descr=""/>
              <p:cNvPicPr/>
              <p:nvPr/>
            </p:nvPicPr>
            <p:blipFill>
              <a:blip r:embed="rId4"/>
              <a:stretch/>
            </p:blipFill>
            <p:spPr>
              <a:xfrm>
                <a:off x="4073400" y="272160"/>
                <a:ext cx="2203920" cy="120348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25" name=""/>
              <p:cNvSpPr/>
              <p:nvPr/>
            </p:nvSpPr>
            <p:spPr>
              <a:xfrm>
                <a:off x="3600000" y="1440"/>
                <a:ext cx="3059640" cy="1834200"/>
              </a:xfrm>
              <a:prstGeom prst="donut">
                <a:avLst>
                  <a:gd name="adj" fmla="val 25000"/>
                </a:avLst>
              </a:prstGeom>
              <a:solidFill>
                <a:srgbClr val="00aef0"/>
              </a:solidFill>
              <a:ln w="0">
                <a:solidFill>
                  <a:srgbClr val="00aef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pPr>
                  <a:lnSpc>
                    <a:spcPct val="100000"/>
                  </a:lnSpc>
                </a:pPr>
                <a:endParaRPr b="0" lang="pt-PT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6" name="TextBox 7"/>
              <p:cNvSpPr/>
              <p:nvPr/>
            </p:nvSpPr>
            <p:spPr>
              <a:xfrm>
                <a:off x="6540480" y="59400"/>
                <a:ext cx="1405080" cy="455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2400" spc="-1" strike="noStrike">
                    <a:solidFill>
                      <a:schemeClr val="lt1"/>
                    </a:solidFill>
                    <a:latin typeface="Arial Black"/>
                  </a:rPr>
                  <a:t>DESDE</a:t>
                </a:r>
                <a:endParaRPr b="0" lang="pt-PT" sz="24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7" name="TextBox 7"/>
              <p:cNvSpPr/>
              <p:nvPr/>
            </p:nvSpPr>
            <p:spPr>
              <a:xfrm>
                <a:off x="5964480" y="721080"/>
                <a:ext cx="1955880" cy="280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b">
                <a:spAutoFit/>
              </a:bodyPr>
              <a:p>
                <a:pPr algn="r" defTabSz="914400">
                  <a:lnSpc>
                    <a:spcPts val="1500"/>
                  </a:lnSpc>
                </a:pPr>
                <a:r>
                  <a:rPr b="1" i="1" lang="pt-PT" sz="3200" spc="-1" strike="noStrike">
                    <a:solidFill>
                      <a:schemeClr val="lt1"/>
                    </a:solidFill>
                    <a:latin typeface="Felix Titling"/>
                  </a:rPr>
                  <a:t>€ </a:t>
                </a:r>
                <a:r>
                  <a:rPr b="0" lang="pt-PT" sz="3200" spc="-1" strike="noStrike">
                    <a:solidFill>
                      <a:schemeClr val="lt1"/>
                    </a:solidFill>
                    <a:latin typeface="Felix Titling"/>
                  </a:rPr>
                  <a:t>000,00</a:t>
                </a:r>
                <a:endParaRPr b="0" lang="pt-PT" sz="3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8" name="TextBox 7"/>
              <p:cNvSpPr/>
              <p:nvPr/>
            </p:nvSpPr>
            <p:spPr>
              <a:xfrm>
                <a:off x="6417360" y="1041120"/>
                <a:ext cx="1505160" cy="272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algn="r" defTabSz="914400">
                  <a:lnSpc>
                    <a:spcPct val="100000"/>
                  </a:lnSpc>
                </a:pPr>
                <a:r>
                  <a:rPr b="0" i="1" lang="pt-PT" sz="1200" spc="-1" strike="noStrike">
                    <a:solidFill>
                      <a:srgbClr val="ffc000"/>
                    </a:solidFill>
                    <a:latin typeface="Arial Black"/>
                  </a:rPr>
                  <a:t>Taxas incluídas</a:t>
                </a:r>
                <a:endParaRPr b="0" lang="pt-PT" sz="12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sp>
            <p:nvSpPr>
              <p:cNvPr id="129" name="TextBox 1"/>
              <p:cNvSpPr/>
              <p:nvPr/>
            </p:nvSpPr>
            <p:spPr>
              <a:xfrm>
                <a:off x="5532480" y="1355400"/>
                <a:ext cx="2265840" cy="257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spAutoFit/>
              </a:bodyPr>
              <a:p>
                <a:pPr defTabSz="914400">
                  <a:lnSpc>
                    <a:spcPct val="100000"/>
                  </a:lnSpc>
                </a:pPr>
                <a:r>
                  <a:rPr b="0" i="1" lang="pt-PT" sz="1100" spc="-1" strike="noStrike">
                    <a:solidFill>
                      <a:schemeClr val="lt1"/>
                    </a:solidFill>
                    <a:latin typeface="Arial Black"/>
                  </a:rPr>
                  <a:t>PARIS – ABIDJAN - PARIS</a:t>
                </a:r>
                <a:endParaRPr b="0" lang="pt-PT" sz="11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sp>
          <p:nvSpPr>
            <p:cNvPr id="130" name=""/>
            <p:cNvSpPr/>
            <p:nvPr/>
          </p:nvSpPr>
          <p:spPr>
            <a:xfrm>
              <a:off x="5940000" y="144000"/>
              <a:ext cx="539640" cy="359640"/>
            </a:xfrm>
            <a:prstGeom prst="rect">
              <a:avLst/>
            </a:prstGeom>
            <a:solidFill>
              <a:srgbClr val="00b0f0"/>
            </a:solidFill>
            <a:ln w="0">
              <a:solidFill>
                <a:srgbClr val="00b0f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pt-PT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131" name="TextBox 3"/>
          <p:cNvSpPr/>
          <p:nvPr/>
        </p:nvSpPr>
        <p:spPr>
          <a:xfrm>
            <a:off x="7200" y="554400"/>
            <a:ext cx="442548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457200" defTabSz="914400">
              <a:lnSpc>
                <a:spcPct val="100000"/>
              </a:lnSpc>
            </a:pPr>
            <a:r>
              <a:rPr b="1" i="1" lang="en-GB" sz="2000" spc="-1" strike="noStrike">
                <a:solidFill>
                  <a:schemeClr val="accent6">
                    <a:lumMod val="75000"/>
                  </a:schemeClr>
                </a:solidFill>
                <a:latin typeface="Arial Narrow"/>
              </a:rPr>
              <a:t>EXCELLENCE BUSINESS </a:t>
            </a:r>
            <a:r>
              <a:rPr b="1" i="1" lang="en-GB" sz="2000" spc="-1" strike="noStrike">
                <a:solidFill>
                  <a:schemeClr val="accent2">
                    <a:lumMod val="60000"/>
                    <a:lumOff val="40000"/>
                  </a:schemeClr>
                </a:solidFill>
                <a:latin typeface="Arial Narrow"/>
              </a:rPr>
              <a:t>STANDARD</a:t>
            </a:r>
            <a:endParaRPr b="0" lang="pt-PT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Rectângulo 4"/>
          <p:cNvSpPr/>
          <p:nvPr/>
        </p:nvSpPr>
        <p:spPr>
          <a:xfrm>
            <a:off x="409320" y="7776000"/>
            <a:ext cx="7477560" cy="1729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noAutofit/>
          </a:bodyPr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1.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L'achat de produits ou services de BOX TRAVEL vous donne droit à accumuler des points échangeables contre des voyages à forfait, du fret maritime ou aérien pour l'expédition, selon le tableau de conversion des points de BOX TRAVEL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2. .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Chaque € payé pour un billet d'avion via BOX TRAVEL équivaut à un point. L'envoi d'un colis vous donne droit à 5 points.  Les points accumulés peuvent être convertis en produits ou services de BOX TRAVEL, selon la table de conversion des points de BOX TRAVEL.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ts val="499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r>
              <a:rPr b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3.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envois ont leur origine et leur destination indiquées dans le lien suivant : www.multimar.pt/cargo/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4. 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Les clients peuvent rejoindre et partager des points en vue d'acquérir des produits ou services de BOX TRAVEL</a:t>
            </a:r>
            <a:r>
              <a:rPr b="0" i="1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5.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Le prix du billet d'avion + l'assurance voyage + les taxes d'aéroport + les bagages à main + les bagages en soute sont inclus dans le prix de l'offre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6.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Contacts pour les douanes d'origine et de destination, collecte et livraison des bagages [domicile ou entreprise] : cargo@multimar.pt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7.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Pour les voyages en avion, le programme détaillé, les conditions générales et autres informations utiles, veuillez consulter le lien suivant : www.multimar.pt/flhght/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8. 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Toutes les réservations effectuées en ligne (www.multimar.pt/flhght/form/) bénéficient d'une réduction de 2% sur le prix du voyage organisé</a:t>
            </a:r>
            <a:r>
              <a:rPr b="0" lang="pt-PT" sz="1000" spc="-1" strike="noStrike">
                <a:solidFill>
                  <a:schemeClr val="dk1"/>
                </a:solidFill>
                <a:latin typeface="Arial Narrow"/>
                <a:ea typeface="Microsoft YaHei"/>
              </a:rPr>
              <a:t>. </a:t>
            </a:r>
            <a:endParaRPr b="0" lang="pt-PT" sz="1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
</Relationships>
</file>

<file path=ppt/theme/theme1.xml><?xml version="1.0" encoding="utf-8"?>
<a:theme xmlns:a="http://schemas.openxmlformats.org/drawingml/2006/main" xmlns:r="http://schemas.openxmlformats.org/officeDocument/2006/relationships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 pitchFamily="0" charset="1"/>
        <a:ea typeface=""/>
        <a:cs typeface=""/>
      </a:majorFont>
      <a:minorFont>
        <a:latin typeface="Franklin Gothic Book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blipFill rotWithShape="1">
          <a:blip r:embed="rId1"/>
          <a:srcRect l="0" t="0" r="0" b="0"/>
          <a:tile tx="0" ty="0" sx="100000" sy="100000" flip="none" algn="tl"/>
        </a:blipFill>
        <a:blipFill rotWithShape="1">
          <a:blip r:embed="rId2"/>
          <a:srcRect l="0" t="0" r="0" b="0"/>
          <a:tile tx="0" ty="0" sx="90000" sy="90000" flip="none" algn="tl"/>
        </a:blip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3047</TotalTime>
  <Application>LibreOffice/7.6.4.1$Windows_X86_64 LibreOffice_project/e19e193f88cd6c0525a17fb7a176ed8e6a3e2aa1</Application>
  <AppVersion>15.0000</AppVersion>
  <Words>2366</Words>
  <Paragraphs>209</Paragraphs>
  <Company>Instituto Superior Técnico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2014-04-13T19:04:00Z</dcterms:created>
  <dc:creator>lti</dc:creator>
  <dc:description/>
  <dc:language>pt-PT</dc:language>
  <cp:lastModifiedBy/>
  <cp:lastPrinted>2024-05-29T10:57:28Z</cp:lastPrinted>
  <dcterms:modified xsi:type="dcterms:W3CDTF">2024-05-30T08:35:29Z</dcterms:modified>
  <cp:revision>715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2070-11.2.0.8668</vt:lpwstr>
  </property>
  <property fmtid="{D5CDD505-2E9C-101B-9397-08002B2CF9AE}" pid="3" name="Notes">
    <vt:i4>3</vt:i4>
  </property>
  <property fmtid="{D5CDD505-2E9C-101B-9397-08002B2CF9AE}" pid="4" name="PresentationFormat">
    <vt:lpwstr>Custom</vt:lpwstr>
  </property>
  <property fmtid="{D5CDD505-2E9C-101B-9397-08002B2CF9AE}" pid="5" name="Slides">
    <vt:i4>3</vt:i4>
  </property>
</Properties>
</file>