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_rels/notesSlide1.xml.rels" ContentType="application/vnd.openxmlformats-package.relationships+xml"/>
  <Override PartName="/ppt/notesSlides/_rels/notesSlide2.xml.rels" ContentType="application/vnd.openxmlformats-package.relationships+xml"/>
  <Override PartName="/ppt/notesSlides/_rels/notesSlide3.xml.rels" ContentType="application/vnd.openxmlformats-package.relationships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notesMasters/notesMaster1.xml" ContentType="application/vnd.openxmlformats-officedocument.presentationml.notesMaster+xml"/>
  <Override PartName="/ppt/notesMasters/_rels/notesMaster1.xml.rels" ContentType="application/vnd.openxmlformats-package.relationships+xml"/>
  <Override PartName="/ppt/presProps.xml" ContentType="application/vnd.openxmlformats-officedocument.presentationml.presProps+xml"/>
  <Override PartName="/ppt/theme/_rels/theme1.xml.rels" ContentType="application/vnd.openxmlformats-package.relationships+xml"/>
  <Override PartName="/ppt/theme/theme1.xml" ContentType="application/vnd.openxmlformats-officedocument.theme+xml"/>
  <Override PartName="/ppt/theme/theme13.xml" ContentType="application/vnd.openxmlformats-officedocument.theme+xml"/>
  <Override PartName="/ppt/media/image1.jpeg" ContentType="image/jpeg"/>
  <Override PartName="/ppt/media/image2.jpeg" ContentType="image/jpeg"/>
  <Override PartName="/ppt/media/image3.jpeg" ContentType="image/jpeg"/>
  <Override PartName="/ppt/media/image6.png" ContentType="image/png"/>
  <Override PartName="/ppt/media/image4.png" ContentType="image/png"/>
  <Override PartName="/ppt/media/image5.png" ContentType="image/png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_rels/presentation.xml.rels" ContentType="application/vnd.openxmlformats-package.relationships+xml"/>
  <Override PartName="/_rels/.rels" ContentType="application/vnd.openxmlformats-package.relationships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notesMasterIdLst>
    <p:notesMasterId r:id="rId3"/>
  </p:notesMasterIdLst>
  <p:sldIdLst>
    <p:sldId id="256" r:id="rId4"/>
    <p:sldId id="257" r:id="rId5"/>
    <p:sldId id="258" r:id="rId6"/>
  </p:sldIdLst>
  <p:sldSz cx="7939088" cy="1080135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presProps" Target="presProps.xml"/>
</Relationships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13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PlaceHolder 1"/>
          <p:cNvSpPr>
            <a:spLocks noGrp="1"/>
          </p:cNvSpPr>
          <p:nvPr>
            <p:ph type="sldImg"/>
          </p:nvPr>
        </p:nvSpPr>
        <p:spPr>
          <a:xfrm>
            <a:off x="216000" y="812520"/>
            <a:ext cx="7127280" cy="4008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r>
              <a:rPr b="0" lang="pt-PT" sz="4400" spc="-1" strike="noStrike">
                <a:solidFill>
                  <a:srgbClr val="000000"/>
                </a:solidFill>
                <a:latin typeface="Arial"/>
              </a:rPr>
              <a:t>Clique para mover o diapositivo</a:t>
            </a:r>
            <a:endParaRPr b="0" lang="pt-PT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8" name="PlaceHolder 2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marL="216000" indent="-216000">
              <a:buNone/>
            </a:pPr>
            <a:r>
              <a:rPr b="0" lang="pt-PT" sz="2000" spc="-1" strike="noStrike">
                <a:solidFill>
                  <a:srgbClr val="000000"/>
                </a:solidFill>
                <a:latin typeface="Arial"/>
              </a:rPr>
              <a:t>Clique para editar o formato das notas</a:t>
            </a:r>
            <a:endParaRPr b="0" lang="pt-PT" sz="2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9" name="PlaceHolder 3"/>
          <p:cNvSpPr>
            <a:spLocks noGrp="1"/>
          </p:cNvSpPr>
          <p:nvPr>
            <p:ph type="hdr"/>
          </p:nvPr>
        </p:nvSpPr>
        <p:spPr>
          <a:xfrm>
            <a:off x="0" y="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buNone/>
            </a:pPr>
            <a:r>
              <a:rPr b="0" lang="pt-PT" sz="1400" spc="-1" strike="noStrike">
                <a:solidFill>
                  <a:srgbClr val="000000"/>
                </a:solidFill>
                <a:latin typeface="Times New Roman"/>
              </a:rPr>
              <a:t>&lt;cabeçalho&gt;</a:t>
            </a:r>
            <a:endParaRPr b="0" lang="pt-PT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50" name="PlaceHolder 4"/>
          <p:cNvSpPr>
            <a:spLocks noGrp="1"/>
          </p:cNvSpPr>
          <p:nvPr>
            <p:ph type="dt" idx="4"/>
          </p:nvPr>
        </p:nvSpPr>
        <p:spPr>
          <a:xfrm>
            <a:off x="4278960" y="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buNone/>
              <a:defRPr b="0" lang="pt-PT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r">
              <a:buNone/>
            </a:pPr>
            <a:r>
              <a:rPr b="0" lang="pt-PT" sz="1400" spc="-1" strike="noStrike">
                <a:solidFill>
                  <a:srgbClr val="000000"/>
                </a:solidFill>
                <a:latin typeface="Times New Roman"/>
              </a:rPr>
              <a:t>&lt;data/hora&gt;</a:t>
            </a:r>
            <a:endParaRPr b="0" lang="pt-PT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51" name="PlaceHolder 5"/>
          <p:cNvSpPr>
            <a:spLocks noGrp="1"/>
          </p:cNvSpPr>
          <p:nvPr>
            <p:ph type="ftr" idx="5"/>
          </p:nvPr>
        </p:nvSpPr>
        <p:spPr>
          <a:xfrm>
            <a:off x="0" y="1015740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Autofit/>
          </a:bodyPr>
          <a:lstStyle>
            <a:lvl1pPr indent="0">
              <a:buNone/>
              <a:defRPr b="0" lang="pt-PT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b="0" lang="pt-PT" sz="1400" spc="-1" strike="noStrike">
                <a:solidFill>
                  <a:srgbClr val="000000"/>
                </a:solidFill>
                <a:latin typeface="Times New Roman"/>
              </a:rPr>
              <a:t>&lt;rodapé&gt;</a:t>
            </a:r>
            <a:endParaRPr b="0" lang="pt-PT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52" name="PlaceHolder 6"/>
          <p:cNvSpPr>
            <a:spLocks noGrp="1"/>
          </p:cNvSpPr>
          <p:nvPr>
            <p:ph type="sldNum" idx="6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Autofit/>
          </a:bodyPr>
          <a:lstStyle>
            <a:lvl1pPr indent="0" algn="r">
              <a:buNone/>
              <a:defRPr b="0" lang="pt-PT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r">
              <a:buNone/>
            </a:pPr>
            <a:fld id="{89DEAC7E-5E5D-43DC-8295-81AB5EC1A99B}" type="slidenum">
              <a:rPr b="0" lang="pt-PT" sz="1400" spc="-1" strike="noStrike">
                <a:solidFill>
                  <a:srgbClr val="000000"/>
                </a:solidFill>
                <a:latin typeface="Times New Roman"/>
              </a:rPr>
              <a:t>&lt;número&gt;</a:t>
            </a:fld>
            <a:endParaRPr b="0" lang="pt-PT" sz="14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</p:notesMaster>
</file>

<file path=ppt/notesSlides/_rels/notesSlide1.xml.rels><?xml version="1.0" encoding="UTF-8"?>
<Relationships xmlns="http://schemas.openxmlformats.org/package/2006/relationships"><Relationship Id="rId1" Type="http://schemas.openxmlformats.org/officeDocument/2006/relationships/slide" Target="../slides/slide1.xml"/><Relationship Id="rId2" Type="http://schemas.openxmlformats.org/officeDocument/2006/relationships/notesMaster" Target="../notesMasters/notesMaster1.xml"/>
</Relationships>
</file>

<file path=ppt/notesSlides/_rels/notesSlide2.xml.rels><?xml version="1.0" encoding="UTF-8"?>
<Relationships xmlns="http://schemas.openxmlformats.org/package/2006/relationships"><Relationship Id="rId1" Type="http://schemas.openxmlformats.org/officeDocument/2006/relationships/slide" Target="../slides/slide2.xml"/><Relationship Id="rId2" Type="http://schemas.openxmlformats.org/officeDocument/2006/relationships/notesMaster" Target="../notesMasters/notesMaster1.xml"/>
</Relationships>
</file>

<file path=ppt/notesSlides/_rels/notesSlide3.xml.rels><?xml version="1.0" encoding="UTF-8"?>
<Relationships xmlns="http://schemas.openxmlformats.org/package/2006/relationships"><Relationship Id="rId1" Type="http://schemas.openxmlformats.org/officeDocument/2006/relationships/slide" Target="../slides/slide3.xml"/><Relationship Id="rId2" Type="http://schemas.openxmlformats.org/officeDocument/2006/relationships/notesMaster" Target="../notesMasters/notesMaster1.xml"/>
</Relationships>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PlaceHolder 1"/>
          <p:cNvSpPr>
            <a:spLocks noGrp="1"/>
          </p:cNvSpPr>
          <p:nvPr>
            <p:ph type="sldImg"/>
          </p:nvPr>
        </p:nvSpPr>
        <p:spPr>
          <a:xfrm>
            <a:off x="2168640" y="685800"/>
            <a:ext cx="2513160" cy="3421080"/>
          </a:xfrm>
          <a:prstGeom prst="rect">
            <a:avLst/>
          </a:prstGeom>
          <a:ln w="0">
            <a:noFill/>
          </a:ln>
        </p:spPr>
      </p:sp>
      <p:sp>
        <p:nvSpPr>
          <p:cNvPr id="129" name="PlaceHolder 2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78480" cy="41068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rmAutofit/>
          </a:bodyPr>
          <a:p>
            <a:pPr marL="216000" indent="-216000">
              <a:buNone/>
            </a:pPr>
            <a:endParaRPr b="0" lang="pt-PT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0" name="PlaceHolder 3"/>
          <p:cNvSpPr>
            <a:spLocks noGrp="1"/>
          </p:cNvSpPr>
          <p:nvPr>
            <p:ph type="sldNum" idx="7"/>
          </p:nvPr>
        </p:nvSpPr>
        <p:spPr>
          <a:xfrm>
            <a:off x="3884760" y="8685360"/>
            <a:ext cx="2963880" cy="4492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en-GB" sz="1200" spc="-1" strike="noStrike">
                <a:solidFill>
                  <a:schemeClr val="dk1"/>
                </a:solidFill>
                <a:latin typeface="+mn-lt"/>
                <a:ea typeface="+mn-ea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0103377F-CE0D-4F6B-850B-98314BC63C52}" type="slidenum">
              <a:rPr b="0" lang="en-GB" sz="1200" spc="-1" strike="noStrike">
                <a:solidFill>
                  <a:schemeClr val="dk1"/>
                </a:solidFill>
                <a:latin typeface="+mn-lt"/>
                <a:ea typeface="+mn-ea"/>
              </a:rPr>
              <a:t>1</a:t>
            </a:fld>
            <a:endParaRPr b="0" lang="pt-PT" sz="12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PlaceHolder 1"/>
          <p:cNvSpPr>
            <a:spLocks noGrp="1"/>
          </p:cNvSpPr>
          <p:nvPr>
            <p:ph type="sldImg"/>
          </p:nvPr>
        </p:nvSpPr>
        <p:spPr>
          <a:xfrm>
            <a:off x="2168640" y="685800"/>
            <a:ext cx="2513160" cy="3421080"/>
          </a:xfrm>
          <a:prstGeom prst="rect">
            <a:avLst/>
          </a:prstGeom>
          <a:ln w="0">
            <a:noFill/>
          </a:ln>
        </p:spPr>
      </p:sp>
      <p:sp>
        <p:nvSpPr>
          <p:cNvPr id="132" name="PlaceHolder 2"/>
          <p:cNvSpPr>
            <a:spLocks noGrp="1"/>
          </p:cNvSpPr>
          <p:nvPr>
            <p:ph type="sldNum" idx="8"/>
          </p:nvPr>
        </p:nvSpPr>
        <p:spPr>
          <a:xfrm>
            <a:off x="3884760" y="8685360"/>
            <a:ext cx="2963880" cy="4492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en-GB" sz="1200" spc="-1" strike="noStrike">
                <a:solidFill>
                  <a:schemeClr val="dk1"/>
                </a:solidFill>
                <a:latin typeface="+mn-lt"/>
                <a:ea typeface="+mn-ea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48060A5E-BBDE-456C-82A1-20FDD75023A8}" type="slidenum">
              <a:rPr b="0" lang="en-GB" sz="1200" spc="-1" strike="noStrike">
                <a:solidFill>
                  <a:schemeClr val="dk1"/>
                </a:solidFill>
                <a:latin typeface="+mn-lt"/>
                <a:ea typeface="+mn-ea"/>
              </a:rPr>
              <a:t>1</a:t>
            </a:fld>
            <a:endParaRPr b="0" lang="pt-PT" sz="12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PlaceHolder 1"/>
          <p:cNvSpPr>
            <a:spLocks noGrp="1"/>
          </p:cNvSpPr>
          <p:nvPr>
            <p:ph type="sldImg"/>
          </p:nvPr>
        </p:nvSpPr>
        <p:spPr>
          <a:xfrm>
            <a:off x="2168640" y="685800"/>
            <a:ext cx="2513160" cy="3421080"/>
          </a:xfrm>
          <a:prstGeom prst="rect">
            <a:avLst/>
          </a:prstGeom>
          <a:ln w="0">
            <a:noFill/>
          </a:ln>
        </p:spPr>
      </p:sp>
      <p:sp>
        <p:nvSpPr>
          <p:cNvPr id="134" name="PlaceHolder 2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78480" cy="41068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rmAutofit/>
          </a:bodyPr>
          <a:p>
            <a:pPr marL="216000" indent="-216000">
              <a:buNone/>
            </a:pPr>
            <a:endParaRPr b="0" lang="pt-PT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5" name="PlaceHolder 3"/>
          <p:cNvSpPr>
            <a:spLocks noGrp="1"/>
          </p:cNvSpPr>
          <p:nvPr>
            <p:ph type="sldNum" idx="9"/>
          </p:nvPr>
        </p:nvSpPr>
        <p:spPr>
          <a:xfrm>
            <a:off x="3884760" y="8685360"/>
            <a:ext cx="2963880" cy="4492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en-GB" sz="1200" spc="-1" strike="noStrike">
                <a:solidFill>
                  <a:schemeClr val="dk1"/>
                </a:solidFill>
                <a:latin typeface="+mn-lt"/>
                <a:ea typeface="+mn-ea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0FE6D78A-F93B-4CA4-9197-86674F7342A5}" type="slidenum">
              <a:rPr b="0" lang="en-GB" sz="1200" spc="-1" strike="noStrike">
                <a:solidFill>
                  <a:schemeClr val="dk1"/>
                </a:solidFill>
                <a:latin typeface="+mn-lt"/>
                <a:ea typeface="+mn-ea"/>
              </a:rPr>
              <a:t>&lt;número&gt;</a:t>
            </a:fld>
            <a:endParaRPr b="0" lang="pt-PT" sz="12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3A65B6AF-3880-4078-BCAD-5D3ADF03ED47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pt-PT"/>
              <a:t/>
            </a: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688680" y="4566600"/>
            <a:ext cx="4896360" cy="1888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pt-PT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3" name="PlaceHolder 2"/>
          <p:cNvSpPr>
            <a:spLocks noGrp="1"/>
          </p:cNvSpPr>
          <p:nvPr>
            <p:ph/>
          </p:nvPr>
        </p:nvSpPr>
        <p:spPr>
          <a:xfrm>
            <a:off x="396720" y="2527200"/>
            <a:ext cx="360" cy="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3124" lnSpcReduction="20000"/>
          </a:bodyPr>
          <a:p>
            <a:pPr indent="0">
              <a:spcBef>
                <a:spcPts val="1417"/>
              </a:spcBef>
              <a:buNone/>
            </a:pPr>
            <a:endParaRPr b="0" lang="pt-PT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4" name="PlaceHolder 3"/>
          <p:cNvSpPr>
            <a:spLocks noGrp="1"/>
          </p:cNvSpPr>
          <p:nvPr>
            <p:ph/>
          </p:nvPr>
        </p:nvSpPr>
        <p:spPr>
          <a:xfrm>
            <a:off x="396720" y="2527560"/>
            <a:ext cx="360" cy="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3124" lnSpcReduction="20000"/>
          </a:bodyPr>
          <a:p>
            <a:pPr indent="0">
              <a:spcBef>
                <a:spcPts val="1417"/>
              </a:spcBef>
              <a:buNone/>
            </a:pPr>
            <a:endParaRPr b="0" lang="pt-PT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C995DFF8-4257-4FDB-B343-8B80A1618A38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pt-PT"/>
              <a:t/>
            </a: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PlaceHolder 1"/>
          <p:cNvSpPr>
            <a:spLocks noGrp="1"/>
          </p:cNvSpPr>
          <p:nvPr>
            <p:ph type="title"/>
          </p:nvPr>
        </p:nvSpPr>
        <p:spPr>
          <a:xfrm>
            <a:off x="688680" y="4566600"/>
            <a:ext cx="4896360" cy="1888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pt-PT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6" name="PlaceHolder 2"/>
          <p:cNvSpPr>
            <a:spLocks noGrp="1"/>
          </p:cNvSpPr>
          <p:nvPr>
            <p:ph/>
          </p:nvPr>
        </p:nvSpPr>
        <p:spPr>
          <a:xfrm>
            <a:off x="396720" y="2527200"/>
            <a:ext cx="360" cy="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3124" lnSpcReduction="20000"/>
          </a:bodyPr>
          <a:p>
            <a:pPr indent="0">
              <a:spcBef>
                <a:spcPts val="1417"/>
              </a:spcBef>
              <a:buNone/>
            </a:pPr>
            <a:endParaRPr b="0" lang="pt-PT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7" name="PlaceHolder 3"/>
          <p:cNvSpPr>
            <a:spLocks noGrp="1"/>
          </p:cNvSpPr>
          <p:nvPr>
            <p:ph/>
          </p:nvPr>
        </p:nvSpPr>
        <p:spPr>
          <a:xfrm>
            <a:off x="397080" y="2527200"/>
            <a:ext cx="360" cy="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3124" lnSpcReduction="20000"/>
          </a:bodyPr>
          <a:p>
            <a:pPr indent="0">
              <a:spcBef>
                <a:spcPts val="1417"/>
              </a:spcBef>
              <a:buNone/>
            </a:pPr>
            <a:endParaRPr b="0" lang="pt-PT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8" name="PlaceHolder 4"/>
          <p:cNvSpPr>
            <a:spLocks noGrp="1"/>
          </p:cNvSpPr>
          <p:nvPr>
            <p:ph/>
          </p:nvPr>
        </p:nvSpPr>
        <p:spPr>
          <a:xfrm>
            <a:off x="396720" y="2527560"/>
            <a:ext cx="360" cy="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3124" lnSpcReduction="20000"/>
          </a:bodyPr>
          <a:p>
            <a:pPr indent="0">
              <a:spcBef>
                <a:spcPts val="1417"/>
              </a:spcBef>
              <a:buNone/>
            </a:pPr>
            <a:endParaRPr b="0" lang="pt-PT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9" name="PlaceHolder 5"/>
          <p:cNvSpPr>
            <a:spLocks noGrp="1"/>
          </p:cNvSpPr>
          <p:nvPr>
            <p:ph/>
          </p:nvPr>
        </p:nvSpPr>
        <p:spPr>
          <a:xfrm>
            <a:off x="397080" y="2527560"/>
            <a:ext cx="360" cy="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3124" lnSpcReduction="20000"/>
          </a:bodyPr>
          <a:p>
            <a:pPr indent="0">
              <a:spcBef>
                <a:spcPts val="1417"/>
              </a:spcBef>
              <a:buNone/>
            </a:pPr>
            <a:endParaRPr b="0" lang="pt-PT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CEFCD0FF-636E-45E6-9C7A-667BF8ECB88E}" type="slidenum">
              <a:t>&lt;#&gt;</a:t>
            </a:fld>
          </a:p>
        </p:txBody>
      </p:sp>
      <p:sp>
        <p:nvSpPr>
          <p:cNvPr id="9" name="PlaceHolder 8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pt-PT"/>
              <a:t/>
            </a: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PlaceHolder 1"/>
          <p:cNvSpPr>
            <a:spLocks noGrp="1"/>
          </p:cNvSpPr>
          <p:nvPr>
            <p:ph type="title"/>
          </p:nvPr>
        </p:nvSpPr>
        <p:spPr>
          <a:xfrm>
            <a:off x="688680" y="4566600"/>
            <a:ext cx="4896360" cy="1888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pt-PT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1" name="PlaceHolder 2"/>
          <p:cNvSpPr>
            <a:spLocks noGrp="1"/>
          </p:cNvSpPr>
          <p:nvPr>
            <p:ph/>
          </p:nvPr>
        </p:nvSpPr>
        <p:spPr>
          <a:xfrm>
            <a:off x="396720" y="2527200"/>
            <a:ext cx="360" cy="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3124" lnSpcReduction="20000"/>
          </a:bodyPr>
          <a:p>
            <a:pPr indent="0">
              <a:spcBef>
                <a:spcPts val="1417"/>
              </a:spcBef>
              <a:buNone/>
            </a:pPr>
            <a:endParaRPr b="0" lang="pt-PT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2" name="PlaceHolder 3"/>
          <p:cNvSpPr>
            <a:spLocks noGrp="1"/>
          </p:cNvSpPr>
          <p:nvPr>
            <p:ph/>
          </p:nvPr>
        </p:nvSpPr>
        <p:spPr>
          <a:xfrm>
            <a:off x="397080" y="2527200"/>
            <a:ext cx="360" cy="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3124" lnSpcReduction="20000"/>
          </a:bodyPr>
          <a:p>
            <a:pPr indent="0">
              <a:spcBef>
                <a:spcPts val="1417"/>
              </a:spcBef>
              <a:buNone/>
            </a:pPr>
            <a:endParaRPr b="0" lang="pt-PT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3" name="PlaceHolder 4"/>
          <p:cNvSpPr>
            <a:spLocks noGrp="1"/>
          </p:cNvSpPr>
          <p:nvPr>
            <p:ph/>
          </p:nvPr>
        </p:nvSpPr>
        <p:spPr>
          <a:xfrm>
            <a:off x="397440" y="2527200"/>
            <a:ext cx="360" cy="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3124" lnSpcReduction="20000"/>
          </a:bodyPr>
          <a:p>
            <a:pPr indent="0">
              <a:spcBef>
                <a:spcPts val="1417"/>
              </a:spcBef>
              <a:buNone/>
            </a:pPr>
            <a:endParaRPr b="0" lang="pt-PT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4" name="PlaceHolder 5"/>
          <p:cNvSpPr>
            <a:spLocks noGrp="1"/>
          </p:cNvSpPr>
          <p:nvPr>
            <p:ph/>
          </p:nvPr>
        </p:nvSpPr>
        <p:spPr>
          <a:xfrm>
            <a:off x="396720" y="2527560"/>
            <a:ext cx="360" cy="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3124" lnSpcReduction="20000"/>
          </a:bodyPr>
          <a:p>
            <a:pPr indent="0">
              <a:spcBef>
                <a:spcPts val="1417"/>
              </a:spcBef>
              <a:buNone/>
            </a:pPr>
            <a:endParaRPr b="0" lang="pt-PT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5" name="PlaceHolder 6"/>
          <p:cNvSpPr>
            <a:spLocks noGrp="1"/>
          </p:cNvSpPr>
          <p:nvPr>
            <p:ph/>
          </p:nvPr>
        </p:nvSpPr>
        <p:spPr>
          <a:xfrm>
            <a:off x="397080" y="2527560"/>
            <a:ext cx="360" cy="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3124" lnSpcReduction="20000"/>
          </a:bodyPr>
          <a:p>
            <a:pPr indent="0">
              <a:spcBef>
                <a:spcPts val="1417"/>
              </a:spcBef>
              <a:buNone/>
            </a:pPr>
            <a:endParaRPr b="0" lang="pt-PT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6" name="PlaceHolder 7"/>
          <p:cNvSpPr>
            <a:spLocks noGrp="1"/>
          </p:cNvSpPr>
          <p:nvPr>
            <p:ph/>
          </p:nvPr>
        </p:nvSpPr>
        <p:spPr>
          <a:xfrm>
            <a:off x="397440" y="2527560"/>
            <a:ext cx="360" cy="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3124" lnSpcReduction="20000"/>
          </a:bodyPr>
          <a:p>
            <a:pPr indent="0">
              <a:spcBef>
                <a:spcPts val="1417"/>
              </a:spcBef>
              <a:buNone/>
            </a:pPr>
            <a:endParaRPr b="0" lang="pt-PT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F74F52AC-FCC1-4BCD-8E28-54621C55D3DA}" type="slidenum">
              <a:t>&lt;#&gt;</a:t>
            </a:fld>
          </a:p>
        </p:txBody>
      </p:sp>
      <p:sp>
        <p:nvSpPr>
          <p:cNvPr id="11" name="PlaceHolder 10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pt-PT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688680" y="4566600"/>
            <a:ext cx="4896360" cy="1888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pt-PT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subTitle"/>
          </p:nvPr>
        </p:nvSpPr>
        <p:spPr>
          <a:xfrm>
            <a:off x="396720" y="-3625560"/>
            <a:ext cx="360" cy="12305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pt-PT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199B3416-88B3-4B0C-A1D5-ECD4B337E848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pt-PT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688680" y="4566600"/>
            <a:ext cx="4896360" cy="1888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pt-PT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/>
          </p:nvPr>
        </p:nvSpPr>
        <p:spPr>
          <a:xfrm>
            <a:off x="396720" y="2527200"/>
            <a:ext cx="360" cy="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3124" lnSpcReduction="20000"/>
          </a:bodyPr>
          <a:p>
            <a:pPr indent="0">
              <a:spcBef>
                <a:spcPts val="1417"/>
              </a:spcBef>
              <a:buNone/>
            </a:pPr>
            <a:endParaRPr b="0" lang="pt-PT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0C10683A-3508-44F8-867E-6C75BF7E4445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pt-PT"/>
              <a:t/>
            </a: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688680" y="4566600"/>
            <a:ext cx="4896360" cy="1888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pt-PT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396720" y="2527200"/>
            <a:ext cx="360" cy="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3124" lnSpcReduction="20000"/>
          </a:bodyPr>
          <a:p>
            <a:pPr indent="0">
              <a:spcBef>
                <a:spcPts val="1417"/>
              </a:spcBef>
              <a:buNone/>
            </a:pPr>
            <a:endParaRPr b="0" lang="pt-PT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/>
          </p:nvPr>
        </p:nvSpPr>
        <p:spPr>
          <a:xfrm>
            <a:off x="397080" y="2527200"/>
            <a:ext cx="360" cy="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3124" lnSpcReduction="20000"/>
          </a:bodyPr>
          <a:p>
            <a:pPr indent="0">
              <a:spcBef>
                <a:spcPts val="1417"/>
              </a:spcBef>
              <a:buNone/>
            </a:pPr>
            <a:endParaRPr b="0" lang="pt-PT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DF3C5153-CD32-4744-A692-3083BD462865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pt-PT"/>
              <a:t/>
            </a: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688680" y="4566600"/>
            <a:ext cx="4896360" cy="1888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pt-PT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FE040191-4564-47EA-AC5B-0E94CF9CE2BA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pt-PT"/>
              <a:t/>
            </a: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subTitle"/>
          </p:nvPr>
        </p:nvSpPr>
        <p:spPr>
          <a:xfrm>
            <a:off x="688680" y="4566600"/>
            <a:ext cx="4896360" cy="8757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pt-PT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0F744C2E-85C1-48DC-99DF-101F59031799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pt-PT"/>
              <a:t/>
            </a: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688680" y="4566600"/>
            <a:ext cx="4896360" cy="1888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pt-PT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" name="PlaceHolder 2"/>
          <p:cNvSpPr>
            <a:spLocks noGrp="1"/>
          </p:cNvSpPr>
          <p:nvPr>
            <p:ph/>
          </p:nvPr>
        </p:nvSpPr>
        <p:spPr>
          <a:xfrm>
            <a:off x="396720" y="2527200"/>
            <a:ext cx="360" cy="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3124" lnSpcReduction="20000"/>
          </a:bodyPr>
          <a:p>
            <a:pPr indent="0">
              <a:spcBef>
                <a:spcPts val="1417"/>
              </a:spcBef>
              <a:buNone/>
            </a:pPr>
            <a:endParaRPr b="0" lang="pt-PT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2" name="PlaceHolder 3"/>
          <p:cNvSpPr>
            <a:spLocks noGrp="1"/>
          </p:cNvSpPr>
          <p:nvPr>
            <p:ph/>
          </p:nvPr>
        </p:nvSpPr>
        <p:spPr>
          <a:xfrm>
            <a:off x="397080" y="2527200"/>
            <a:ext cx="360" cy="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3124" lnSpcReduction="20000"/>
          </a:bodyPr>
          <a:p>
            <a:pPr indent="0">
              <a:spcBef>
                <a:spcPts val="1417"/>
              </a:spcBef>
              <a:buNone/>
            </a:pPr>
            <a:endParaRPr b="0" lang="pt-PT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3" name="PlaceHolder 4"/>
          <p:cNvSpPr>
            <a:spLocks noGrp="1"/>
          </p:cNvSpPr>
          <p:nvPr>
            <p:ph/>
          </p:nvPr>
        </p:nvSpPr>
        <p:spPr>
          <a:xfrm>
            <a:off x="396720" y="2527560"/>
            <a:ext cx="360" cy="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3124" lnSpcReduction="20000"/>
          </a:bodyPr>
          <a:p>
            <a:pPr indent="0">
              <a:spcBef>
                <a:spcPts val="1417"/>
              </a:spcBef>
              <a:buNone/>
            </a:pPr>
            <a:endParaRPr b="0" lang="pt-PT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E77C736B-728F-4526-AD1D-C2A9CE22D7C5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pt-PT"/>
              <a:t/>
            </a: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688680" y="4566600"/>
            <a:ext cx="4896360" cy="1888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pt-PT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/>
          </p:nvPr>
        </p:nvSpPr>
        <p:spPr>
          <a:xfrm>
            <a:off x="396720" y="2527200"/>
            <a:ext cx="360" cy="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3124" lnSpcReduction="20000"/>
          </a:bodyPr>
          <a:p>
            <a:pPr indent="0">
              <a:spcBef>
                <a:spcPts val="1417"/>
              </a:spcBef>
              <a:buNone/>
            </a:pPr>
            <a:endParaRPr b="0" lang="pt-PT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/>
          </p:nvPr>
        </p:nvSpPr>
        <p:spPr>
          <a:xfrm>
            <a:off x="397080" y="2527200"/>
            <a:ext cx="360" cy="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3124" lnSpcReduction="20000"/>
          </a:bodyPr>
          <a:p>
            <a:pPr indent="0">
              <a:spcBef>
                <a:spcPts val="1417"/>
              </a:spcBef>
              <a:buNone/>
            </a:pPr>
            <a:endParaRPr b="0" lang="pt-PT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7" name="PlaceHolder 4"/>
          <p:cNvSpPr>
            <a:spLocks noGrp="1"/>
          </p:cNvSpPr>
          <p:nvPr>
            <p:ph/>
          </p:nvPr>
        </p:nvSpPr>
        <p:spPr>
          <a:xfrm>
            <a:off x="397080" y="2527560"/>
            <a:ext cx="360" cy="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3124" lnSpcReduction="20000"/>
          </a:bodyPr>
          <a:p>
            <a:pPr indent="0">
              <a:spcBef>
                <a:spcPts val="1417"/>
              </a:spcBef>
              <a:buNone/>
            </a:pPr>
            <a:endParaRPr b="0" lang="pt-PT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AE219A49-4733-4EAA-9EEF-434D11F256C9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pt-PT"/>
              <a:t/>
            </a: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688680" y="4566600"/>
            <a:ext cx="4896360" cy="1888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pt-PT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/>
          </p:nvPr>
        </p:nvSpPr>
        <p:spPr>
          <a:xfrm>
            <a:off x="396720" y="2527200"/>
            <a:ext cx="360" cy="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3124" lnSpcReduction="20000"/>
          </a:bodyPr>
          <a:p>
            <a:pPr indent="0">
              <a:spcBef>
                <a:spcPts val="1417"/>
              </a:spcBef>
              <a:buNone/>
            </a:pPr>
            <a:endParaRPr b="0" lang="pt-PT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0" name="PlaceHolder 3"/>
          <p:cNvSpPr>
            <a:spLocks noGrp="1"/>
          </p:cNvSpPr>
          <p:nvPr>
            <p:ph/>
          </p:nvPr>
        </p:nvSpPr>
        <p:spPr>
          <a:xfrm>
            <a:off x="397080" y="2527200"/>
            <a:ext cx="360" cy="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3124" lnSpcReduction="20000"/>
          </a:bodyPr>
          <a:p>
            <a:pPr indent="0">
              <a:spcBef>
                <a:spcPts val="1417"/>
              </a:spcBef>
              <a:buNone/>
            </a:pPr>
            <a:endParaRPr b="0" lang="pt-PT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1" name="PlaceHolder 4"/>
          <p:cNvSpPr>
            <a:spLocks noGrp="1"/>
          </p:cNvSpPr>
          <p:nvPr>
            <p:ph/>
          </p:nvPr>
        </p:nvSpPr>
        <p:spPr>
          <a:xfrm>
            <a:off x="396720" y="2527560"/>
            <a:ext cx="360" cy="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3124" lnSpcReduction="20000"/>
          </a:bodyPr>
          <a:p>
            <a:pPr indent="0">
              <a:spcBef>
                <a:spcPts val="1417"/>
              </a:spcBef>
              <a:buNone/>
            </a:pPr>
            <a:endParaRPr b="0" lang="pt-PT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C4B2F937-FB21-4435-A590-2D763B7B4794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pt-PT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Freeform 6" hidden="1"/>
          <p:cNvSpPr/>
          <p:nvPr/>
        </p:nvSpPr>
        <p:spPr>
          <a:xfrm>
            <a:off x="-2160" y="7954920"/>
            <a:ext cx="3095280" cy="2838600"/>
          </a:xfrm>
          <a:custGeom>
            <a:avLst/>
            <a:gdLst>
              <a:gd name="textAreaLeft" fmla="*/ 0 w 3095280"/>
              <a:gd name="textAreaRight" fmla="*/ 3103200 w 3095280"/>
              <a:gd name="textAreaTop" fmla="*/ 0 h 2838600"/>
              <a:gd name="textAreaBottom" fmla="*/ 2846520 h 2838600"/>
            </a:gdLst>
            <a:ahLst/>
            <a:rect l="textAreaLeft" t="textAreaTop" r="textAreaRight" b="textAreaBottom"/>
            <a:pathLst>
              <a:path w="3574257" h="1807368">
                <a:moveTo>
                  <a:pt x="2382" y="1807368"/>
                </a:moveTo>
                <a:lnTo>
                  <a:pt x="0" y="0"/>
                </a:lnTo>
                <a:lnTo>
                  <a:pt x="2045494" y="1"/>
                </a:lnTo>
                <a:lnTo>
                  <a:pt x="3574257" y="1807368"/>
                </a:lnTo>
                <a:lnTo>
                  <a:pt x="2382" y="180736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endParaRPr b="0" lang="en-US" sz="1800" spc="-1" strike="noStrike">
              <a:solidFill>
                <a:schemeClr val="lt1"/>
              </a:solidFill>
              <a:latin typeface="Franklin Gothic Book"/>
            </a:endParaRPr>
          </a:p>
        </p:txBody>
      </p:sp>
      <p:sp>
        <p:nvSpPr>
          <p:cNvPr id="1" name="Freeform 7" hidden="1"/>
          <p:cNvSpPr/>
          <p:nvPr/>
        </p:nvSpPr>
        <p:spPr>
          <a:xfrm>
            <a:off x="-2160" y="7955640"/>
            <a:ext cx="7933320" cy="2837520"/>
          </a:xfrm>
          <a:custGeom>
            <a:avLst/>
            <a:gdLst>
              <a:gd name="textAreaLeft" fmla="*/ 0 w 7933320"/>
              <a:gd name="textAreaRight" fmla="*/ 7941240 w 7933320"/>
              <a:gd name="textAreaTop" fmla="*/ 0 h 2837520"/>
              <a:gd name="textAreaBottom" fmla="*/ 2845440 h 2837520"/>
            </a:gdLst>
            <a:ahLst/>
            <a:rect l="textAreaLeft" t="textAreaTop" r="textAreaRight" b="textAreaBottom"/>
            <a:pathLst>
              <a:path w="3352800" h="527584">
                <a:moveTo>
                  <a:pt x="0" y="527584"/>
                </a:moveTo>
                <a:lnTo>
                  <a:pt x="748227" y="0"/>
                </a:lnTo>
                <a:lnTo>
                  <a:pt x="3352800" y="271"/>
                </a:lnTo>
                <a:lnTo>
                  <a:pt x="3352800" y="527584"/>
                </a:lnTo>
                <a:lnTo>
                  <a:pt x="0" y="527584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endParaRPr b="0" lang="en-US" sz="1800" spc="-1" strike="noStrike">
              <a:solidFill>
                <a:schemeClr val="lt1"/>
              </a:solidFill>
              <a:latin typeface="Franklin Gothic Book"/>
            </a:endParaRPr>
          </a:p>
        </p:txBody>
      </p:sp>
      <p:sp>
        <p:nvSpPr>
          <p:cNvPr id="2" name="Right Triangle 6"/>
          <p:cNvSpPr/>
          <p:nvPr/>
        </p:nvSpPr>
        <p:spPr>
          <a:xfrm>
            <a:off x="0" y="4170600"/>
            <a:ext cx="3093120" cy="662292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endParaRPr b="0" lang="en-US" sz="1800" spc="-1" strike="noStrike">
              <a:solidFill>
                <a:schemeClr val="lt1"/>
              </a:solidFill>
              <a:latin typeface="Franklin Gothic Book"/>
            </a:endParaRPr>
          </a:p>
        </p:txBody>
      </p:sp>
      <p:sp>
        <p:nvSpPr>
          <p:cNvPr id="3" name="Freeform 7"/>
          <p:cNvSpPr/>
          <p:nvPr/>
        </p:nvSpPr>
        <p:spPr>
          <a:xfrm>
            <a:off x="-2160" y="-1440"/>
            <a:ext cx="7933320" cy="10794960"/>
          </a:xfrm>
          <a:custGeom>
            <a:avLst/>
            <a:gdLst>
              <a:gd name="textAreaLeft" fmla="*/ 0 w 7933320"/>
              <a:gd name="textAreaRight" fmla="*/ 7941240 w 7933320"/>
              <a:gd name="textAreaTop" fmla="*/ 0 h 10794960"/>
              <a:gd name="textAreaBottom" fmla="*/ 10802880 h 10794960"/>
            </a:gdLst>
            <a:ahLst/>
            <a:rect l="textAreaLeft" t="textAreaTop" r="textAreaRight" b="textAreaBottom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endParaRPr b="0" lang="en-US" sz="1800" spc="-1" strike="noStrike">
              <a:solidFill>
                <a:schemeClr val="lt1"/>
              </a:solidFill>
              <a:latin typeface="Franklin Gothic Book"/>
            </a:endParaRPr>
          </a:p>
        </p:txBody>
      </p:sp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688680" y="4566600"/>
            <a:ext cx="4896360" cy="1888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pt-PT" sz="1800" spc="-1" strike="noStrike">
                <a:solidFill>
                  <a:srgbClr val="000000"/>
                </a:solidFill>
                <a:latin typeface="Arial"/>
              </a:rPr>
              <a:t>Clique para editar o formato do título</a:t>
            </a:r>
            <a:endParaRPr b="0" lang="pt-PT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396720" y="2527200"/>
            <a:ext cx="360" cy="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1111" lnSpcReduction="20000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PT" sz="1800" spc="-1" strike="noStrike">
                <a:solidFill>
                  <a:srgbClr val="000000"/>
                </a:solidFill>
                <a:latin typeface="Arial"/>
              </a:rPr>
              <a:t>Clique para editar o formato de texto dos tópicos</a:t>
            </a:r>
            <a:endParaRPr b="0" lang="pt-PT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PT" sz="1800" spc="-1" strike="noStrike">
                <a:solidFill>
                  <a:srgbClr val="000000"/>
                </a:solidFill>
                <a:latin typeface="Arial"/>
              </a:rPr>
              <a:t>Segundo nível de tópicos</a:t>
            </a:r>
            <a:endParaRPr b="0" lang="pt-PT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PT" sz="1800" spc="-1" strike="noStrike">
                <a:solidFill>
                  <a:srgbClr val="000000"/>
                </a:solidFill>
                <a:latin typeface="Arial"/>
              </a:rPr>
              <a:t>Terceiro nível de tópicos</a:t>
            </a:r>
            <a:endParaRPr b="0" lang="pt-PT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PT" sz="1800" spc="-1" strike="noStrike">
                <a:solidFill>
                  <a:srgbClr val="000000"/>
                </a:solidFill>
                <a:latin typeface="Arial"/>
              </a:rPr>
              <a:t>Quarto nível de tópicos</a:t>
            </a:r>
            <a:endParaRPr b="0" lang="pt-PT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PT" sz="1800" spc="-1" strike="noStrike">
                <a:solidFill>
                  <a:srgbClr val="000000"/>
                </a:solidFill>
                <a:latin typeface="Arial"/>
              </a:rPr>
              <a:t>Quinto nível de tópicos</a:t>
            </a:r>
            <a:endParaRPr b="0" lang="pt-PT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PT" sz="1800" spc="-1" strike="noStrike">
                <a:solidFill>
                  <a:srgbClr val="000000"/>
                </a:solidFill>
                <a:latin typeface="Arial"/>
              </a:rPr>
              <a:t>Sexto nível de tópicos</a:t>
            </a:r>
            <a:endParaRPr b="0" lang="pt-PT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PT" sz="1800" spc="-1" strike="noStrike">
                <a:solidFill>
                  <a:srgbClr val="000000"/>
                </a:solidFill>
                <a:latin typeface="Arial"/>
              </a:rPr>
              <a:t>Sétimo nível de tópicos</a:t>
            </a:r>
            <a:endParaRPr b="0" lang="pt-PT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3"/>
          <p:cNvSpPr>
            <a:spLocks noGrp="1"/>
          </p:cNvSpPr>
          <p:nvPr>
            <p:ph type="body"/>
          </p:nvPr>
        </p:nvSpPr>
        <p:spPr>
          <a:xfrm>
            <a:off x="397080" y="2527200"/>
            <a:ext cx="360" cy="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1111" lnSpcReduction="20000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PT" sz="1800" spc="-1" strike="noStrike">
                <a:solidFill>
                  <a:srgbClr val="000000"/>
                </a:solidFill>
                <a:latin typeface="Arial"/>
              </a:rPr>
              <a:t>Clique para editar o formato de texto dos tópicos</a:t>
            </a:r>
            <a:endParaRPr b="0" lang="pt-PT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PT" sz="1800" spc="-1" strike="noStrike">
                <a:solidFill>
                  <a:srgbClr val="000000"/>
                </a:solidFill>
                <a:latin typeface="Arial"/>
              </a:rPr>
              <a:t>Segundo nível de tópicos</a:t>
            </a:r>
            <a:endParaRPr b="0" lang="pt-PT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PT" sz="1800" spc="-1" strike="noStrike">
                <a:solidFill>
                  <a:srgbClr val="000000"/>
                </a:solidFill>
                <a:latin typeface="Arial"/>
              </a:rPr>
              <a:t>Terceiro nível de tópicos</a:t>
            </a:r>
            <a:endParaRPr b="0" lang="pt-PT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PT" sz="1800" spc="-1" strike="noStrike">
                <a:solidFill>
                  <a:srgbClr val="000000"/>
                </a:solidFill>
                <a:latin typeface="Arial"/>
              </a:rPr>
              <a:t>Quarto nível de tópicos</a:t>
            </a:r>
            <a:endParaRPr b="0" lang="pt-PT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PT" sz="1800" spc="-1" strike="noStrike">
                <a:solidFill>
                  <a:srgbClr val="000000"/>
                </a:solidFill>
                <a:latin typeface="Arial"/>
              </a:rPr>
              <a:t>Quinto nível de tópicos</a:t>
            </a:r>
            <a:endParaRPr b="0" lang="pt-PT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PT" sz="1800" spc="-1" strike="noStrike">
                <a:solidFill>
                  <a:srgbClr val="000000"/>
                </a:solidFill>
                <a:latin typeface="Arial"/>
              </a:rPr>
              <a:t>Sexto nível de tópicos</a:t>
            </a:r>
            <a:endParaRPr b="0" lang="pt-PT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PT" sz="1800" spc="-1" strike="noStrike">
                <a:solidFill>
                  <a:srgbClr val="000000"/>
                </a:solidFill>
                <a:latin typeface="Arial"/>
              </a:rPr>
              <a:t>Sétimo nível de tópicos</a:t>
            </a:r>
            <a:endParaRPr b="0" lang="pt-PT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" name="PlaceHolder 4"/>
          <p:cNvSpPr>
            <a:spLocks noGrp="1"/>
          </p:cNvSpPr>
          <p:nvPr>
            <p:ph type="body"/>
          </p:nvPr>
        </p:nvSpPr>
        <p:spPr>
          <a:xfrm>
            <a:off x="396720" y="2527560"/>
            <a:ext cx="360" cy="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1111" lnSpcReduction="20000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PT" sz="1800" spc="-1" strike="noStrike">
                <a:solidFill>
                  <a:srgbClr val="000000"/>
                </a:solidFill>
                <a:latin typeface="Arial"/>
              </a:rPr>
              <a:t>Clique para editar o formato de texto dos tópicos</a:t>
            </a:r>
            <a:endParaRPr b="0" lang="pt-PT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PT" sz="1800" spc="-1" strike="noStrike">
                <a:solidFill>
                  <a:srgbClr val="000000"/>
                </a:solidFill>
                <a:latin typeface="Arial"/>
              </a:rPr>
              <a:t>Segundo nível de tópicos</a:t>
            </a:r>
            <a:endParaRPr b="0" lang="pt-PT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PT" sz="1800" spc="-1" strike="noStrike">
                <a:solidFill>
                  <a:srgbClr val="000000"/>
                </a:solidFill>
                <a:latin typeface="Arial"/>
              </a:rPr>
              <a:t>Terceiro nível de tópicos</a:t>
            </a:r>
            <a:endParaRPr b="0" lang="pt-PT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PT" sz="1800" spc="-1" strike="noStrike">
                <a:solidFill>
                  <a:srgbClr val="000000"/>
                </a:solidFill>
                <a:latin typeface="Arial"/>
              </a:rPr>
              <a:t>Quarto nível de tópicos</a:t>
            </a:r>
            <a:endParaRPr b="0" lang="pt-PT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PT" sz="1800" spc="-1" strike="noStrike">
                <a:solidFill>
                  <a:srgbClr val="000000"/>
                </a:solidFill>
                <a:latin typeface="Arial"/>
              </a:rPr>
              <a:t>Quinto nível de tópicos</a:t>
            </a:r>
            <a:endParaRPr b="0" lang="pt-PT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PT" sz="1800" spc="-1" strike="noStrike">
                <a:solidFill>
                  <a:srgbClr val="000000"/>
                </a:solidFill>
                <a:latin typeface="Arial"/>
              </a:rPr>
              <a:t>Sexto nível de tópicos</a:t>
            </a:r>
            <a:endParaRPr b="0" lang="pt-PT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PT" sz="1800" spc="-1" strike="noStrike">
                <a:solidFill>
                  <a:srgbClr val="000000"/>
                </a:solidFill>
                <a:latin typeface="Arial"/>
              </a:rPr>
              <a:t>Sétimo nível de tópicos</a:t>
            </a:r>
            <a:endParaRPr b="0" lang="pt-PT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" name="PlaceHolder 5"/>
          <p:cNvSpPr>
            <a:spLocks noGrp="1"/>
          </p:cNvSpPr>
          <p:nvPr>
            <p:ph type="ftr" idx="1"/>
          </p:nvPr>
        </p:nvSpPr>
        <p:spPr>
          <a:xfrm>
            <a:off x="3053880" y="9898920"/>
            <a:ext cx="4093920" cy="4240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pt-PT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pt-PT" sz="1400" spc="-1" strike="noStrike">
                <a:solidFill>
                  <a:srgbClr val="000000"/>
                </a:solidFill>
                <a:latin typeface="Times New Roman"/>
              </a:rPr>
              <a:t>&lt;rodapé&gt;</a:t>
            </a:r>
            <a:endParaRPr b="0" lang="pt-PT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9" name="PlaceHolder 6"/>
          <p:cNvSpPr>
            <a:spLocks noGrp="1"/>
          </p:cNvSpPr>
          <p:nvPr>
            <p:ph type="sldNum" idx="2"/>
          </p:nvPr>
        </p:nvSpPr>
        <p:spPr>
          <a:xfrm>
            <a:off x="7293960" y="9718920"/>
            <a:ext cx="428760" cy="784080"/>
          </a:xfrm>
          <a:prstGeom prst="rect">
            <a:avLst/>
          </a:prstGeom>
          <a:noFill/>
          <a:ln w="19080">
            <a:solidFill>
              <a:srgbClr val="ffffff"/>
            </a:solidFill>
            <a:round/>
          </a:ln>
        </p:spPr>
        <p:txBody>
          <a:bodyPr lIns="9000" rIns="9000" tIns="9000" bIns="9000" anchor="ctr">
            <a:noAutofit/>
          </a:bodyPr>
          <a:lstStyle>
            <a:lvl1pPr indent="0" algn="ctr" defTabSz="914400">
              <a:lnSpc>
                <a:spcPct val="100000"/>
              </a:lnSpc>
              <a:buNone/>
              <a:tabLst>
                <a:tab algn="l" pos="0"/>
              </a:tabLst>
              <a:defRPr b="0" lang="pt-PT" sz="1650" spc="-1" strike="noStrike">
                <a:solidFill>
                  <a:srgbClr val="ffffff"/>
                </a:solidFill>
                <a:latin typeface="Franklin Gothic Book"/>
              </a:defRPr>
            </a:lvl1pPr>
          </a:lstStyle>
          <a:p>
            <a:pPr indent="0" algn="ctr" defTabSz="914400">
              <a:lnSpc>
                <a:spcPct val="100000"/>
              </a:lnSpc>
              <a:buNone/>
              <a:tabLst>
                <a:tab algn="l" pos="0"/>
              </a:tabLst>
            </a:pPr>
            <a:fld id="{60231659-F742-4750-B08B-AFF8137D17CB}" type="slidenum">
              <a:rPr b="0" lang="pt-PT" sz="1650" spc="-1" strike="noStrike">
                <a:solidFill>
                  <a:srgbClr val="ffffff"/>
                </a:solidFill>
                <a:latin typeface="Franklin Gothic Book"/>
              </a:rPr>
              <a:t>&lt;número&gt;</a:t>
            </a:fld>
            <a:endParaRPr b="0" lang="pt-PT" sz="165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0" name="PlaceHolder 7"/>
          <p:cNvSpPr>
            <a:spLocks noGrp="1"/>
          </p:cNvSpPr>
          <p:nvPr>
            <p:ph type="dt" idx="3"/>
          </p:nvPr>
        </p:nvSpPr>
        <p:spPr>
          <a:xfrm rot="19140000">
            <a:off x="169200" y="9245880"/>
            <a:ext cx="1881720" cy="3088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>
              <a:buNone/>
              <a:defRPr b="0" lang="pt-PT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b="0" lang="pt-PT" sz="1400" spc="-1" strike="noStrike">
                <a:solidFill>
                  <a:srgbClr val="000000"/>
                </a:solidFill>
                <a:latin typeface="Times New Roman"/>
              </a:rPr>
              <a:t>&lt;data/hora&gt;</a:t>
            </a:r>
            <a:endParaRPr b="0" lang="pt-PT" sz="14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3.jpeg"/><Relationship Id="rId2" Type="http://schemas.openxmlformats.org/officeDocument/2006/relationships/image" Target="../media/image4.png"/><Relationship Id="rId3" Type="http://schemas.openxmlformats.org/officeDocument/2006/relationships/image" Target="../media/image5.png"/><Relationship Id="rId4" Type="http://schemas.openxmlformats.org/officeDocument/2006/relationships/image" Target="../media/image6.png"/><Relationship Id="rId5" Type="http://schemas.openxmlformats.org/officeDocument/2006/relationships/slideLayout" Target="../slideLayouts/slideLayout9.xml"/><Relationship Id="rId6" Type="http://schemas.openxmlformats.org/officeDocument/2006/relationships/notesSlide" Target="../notesSlides/notesSlide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3.jpeg"/><Relationship Id="rId2" Type="http://schemas.openxmlformats.org/officeDocument/2006/relationships/image" Target="../media/image4.png"/><Relationship Id="rId3" Type="http://schemas.openxmlformats.org/officeDocument/2006/relationships/image" Target="../media/image5.png"/><Relationship Id="rId4" Type="http://schemas.openxmlformats.org/officeDocument/2006/relationships/image" Target="../media/image6.png"/><Relationship Id="rId5" Type="http://schemas.openxmlformats.org/officeDocument/2006/relationships/slideLayout" Target="../slideLayouts/slideLayout9.xml"/><Relationship Id="rId6" Type="http://schemas.openxmlformats.org/officeDocument/2006/relationships/notesSlide" Target="../notesSlides/notesSlide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jpeg"/><Relationship Id="rId2" Type="http://schemas.openxmlformats.org/officeDocument/2006/relationships/image" Target="../media/image4.png"/><Relationship Id="rId3" Type="http://schemas.openxmlformats.org/officeDocument/2006/relationships/image" Target="../media/image5.png"/><Relationship Id="rId4" Type="http://schemas.openxmlformats.org/officeDocument/2006/relationships/image" Target="../media/image6.png"/><Relationship Id="rId5" Type="http://schemas.openxmlformats.org/officeDocument/2006/relationships/slideLayout" Target="../slideLayouts/slideLayout9.xml"/><Relationship Id="rId6" Type="http://schemas.openxmlformats.org/officeDocument/2006/relationships/notesSlide" Target="../notesSlides/notesSlide3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3" name="Imagem 3" descr=""/>
          <p:cNvPicPr/>
          <p:nvPr/>
        </p:nvPicPr>
        <p:blipFill>
          <a:blip r:embed="rId1"/>
          <a:stretch/>
        </p:blipFill>
        <p:spPr>
          <a:xfrm>
            <a:off x="0" y="0"/>
            <a:ext cx="7944840" cy="9136080"/>
          </a:xfrm>
          <a:prstGeom prst="rect">
            <a:avLst/>
          </a:prstGeom>
          <a:ln w="0">
            <a:noFill/>
          </a:ln>
        </p:spPr>
      </p:pic>
      <p:sp>
        <p:nvSpPr>
          <p:cNvPr id="54" name="Right Triangle 3"/>
          <p:cNvSpPr/>
          <p:nvPr/>
        </p:nvSpPr>
        <p:spPr>
          <a:xfrm flipV="1">
            <a:off x="0" y="-15480"/>
            <a:ext cx="7944840" cy="5688360"/>
          </a:xfrm>
          <a:prstGeom prst="rtTriangle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endParaRPr b="0" lang="pt-PT" sz="1800" spc="-1" strike="noStrike">
              <a:solidFill>
                <a:schemeClr val="lt1"/>
              </a:solidFill>
              <a:latin typeface="Franklin Gothic Book"/>
            </a:endParaRPr>
          </a:p>
        </p:txBody>
      </p:sp>
      <p:sp>
        <p:nvSpPr>
          <p:cNvPr id="55" name="Right Triangle 31"/>
          <p:cNvSpPr/>
          <p:nvPr/>
        </p:nvSpPr>
        <p:spPr>
          <a:xfrm flipH="1" flipV="1">
            <a:off x="-7200" y="0"/>
            <a:ext cx="7944840" cy="2649600"/>
          </a:xfrm>
          <a:prstGeom prst="rtTriangle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endParaRPr b="0" lang="pt-PT" sz="1800" spc="-1" strike="noStrike">
              <a:solidFill>
                <a:schemeClr val="lt1"/>
              </a:solidFill>
              <a:latin typeface="Franklin Gothic Book"/>
            </a:endParaRPr>
          </a:p>
        </p:txBody>
      </p:sp>
      <p:sp>
        <p:nvSpPr>
          <p:cNvPr id="56" name="Decágono 27"/>
          <p:cNvSpPr/>
          <p:nvPr/>
        </p:nvSpPr>
        <p:spPr>
          <a:xfrm>
            <a:off x="41760" y="777600"/>
            <a:ext cx="208080" cy="215280"/>
          </a:xfrm>
          <a:prstGeom prst="decagon">
            <a:avLst>
              <a:gd name="vf" fmla="val 105146"/>
            </a:avLst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defTabSz="914400">
              <a:lnSpc>
                <a:spcPct val="100000"/>
              </a:lnSpc>
            </a:pPr>
            <a:r>
              <a:rPr b="0" lang="pt-PT" sz="1400" spc="-1" strike="noStrike">
                <a:solidFill>
                  <a:srgbClr val="ffffff"/>
                </a:solidFill>
                <a:latin typeface="Franklin Gothic Book"/>
              </a:rPr>
              <a:t>1</a:t>
            </a:r>
            <a:endParaRPr b="0" lang="pt-PT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7" name="TextBox 9"/>
          <p:cNvSpPr/>
          <p:nvPr/>
        </p:nvSpPr>
        <p:spPr>
          <a:xfrm>
            <a:off x="-27000" y="5624640"/>
            <a:ext cx="3981960" cy="1279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defTabSz="914400">
              <a:lnSpc>
                <a:spcPct val="100000"/>
              </a:lnSpc>
            </a:pPr>
            <a:r>
              <a:rPr b="1" i="1" lang="en-GB" sz="1200" spc="-1" strike="noStrike">
                <a:solidFill>
                  <a:schemeClr val="dk1"/>
                </a:solidFill>
                <a:latin typeface="Arial Narrow"/>
              </a:rPr>
              <a:t>Exclui:</a:t>
            </a:r>
            <a:endParaRPr b="0" lang="pt-PT" sz="1200" spc="-1" strike="noStrike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ct val="100000"/>
              </a:lnSpc>
            </a:pPr>
            <a:r>
              <a:rPr b="0" i="1" lang="pt-PT" sz="11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»</a:t>
            </a:r>
            <a:r>
              <a:rPr b="1" lang="pt-PT" sz="10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 </a:t>
            </a:r>
            <a:r>
              <a:rPr b="0" lang="pt-PT" sz="10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Despesas de reserva (€ 75,00 por processo - valor não reembolsável);</a:t>
            </a:r>
            <a:endParaRPr b="0" lang="pt-PT" sz="1000" spc="-1" strike="noStrike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ct val="100000"/>
              </a:lnSpc>
            </a:pPr>
            <a:r>
              <a:rPr b="0" i="1" lang="pt-PT" sz="11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»</a:t>
            </a:r>
            <a:r>
              <a:rPr b="1" lang="en-GB" sz="10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 </a:t>
            </a:r>
            <a:r>
              <a:rPr b="0" lang="en-GB" sz="10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Encargos com os vistos se aplicável;</a:t>
            </a:r>
            <a:endParaRPr b="0" lang="pt-PT" sz="1000" spc="-1" strike="noStrike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ct val="100000"/>
              </a:lnSpc>
            </a:pPr>
            <a:r>
              <a:rPr b="0" i="1" lang="pt-PT" sz="11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» </a:t>
            </a:r>
            <a:r>
              <a:rPr b="0" lang="pt-PT" sz="10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Despacho alfandegário na origem para bagagem marítima e aérea;</a:t>
            </a:r>
            <a:endParaRPr b="0" lang="pt-PT" sz="1000" spc="-1" strike="noStrike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ct val="100000"/>
              </a:lnSpc>
            </a:pPr>
            <a:r>
              <a:rPr b="0" i="1" lang="pt-PT" sz="11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»</a:t>
            </a:r>
            <a:r>
              <a:rPr b="1" lang="sv-SE" sz="10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 </a:t>
            </a:r>
            <a:r>
              <a:rPr b="0" lang="pt-PT" sz="10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Despacho alfandegário no destino para bagagem marítima e aérea;</a:t>
            </a:r>
            <a:endParaRPr b="0" lang="pt-PT" sz="1000" spc="-1" strike="noStrike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ct val="100000"/>
              </a:lnSpc>
            </a:pPr>
            <a:r>
              <a:rPr b="0" i="1" lang="pt-PT" sz="11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» </a:t>
            </a:r>
            <a:r>
              <a:rPr b="0" lang="en-GB" sz="10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Vistos se aplicável;</a:t>
            </a:r>
            <a:endParaRPr b="0" lang="pt-PT" sz="1000" spc="-1" strike="noStrike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ct val="100000"/>
              </a:lnSpc>
            </a:pPr>
            <a:r>
              <a:rPr b="0" i="1" lang="pt-PT" sz="11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» </a:t>
            </a:r>
            <a:r>
              <a:rPr b="0" lang="pt-PT" sz="10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Despesa de seguro de bagagem.</a:t>
            </a:r>
            <a:endParaRPr b="0" lang="pt-PT" sz="1000" spc="-1" strike="noStrike">
              <a:solidFill>
                <a:srgbClr val="000000"/>
              </a:solidFill>
              <a:latin typeface="Arial"/>
            </a:endParaRPr>
          </a:p>
        </p:txBody>
      </p:sp>
      <p:graphicFrame>
        <p:nvGraphicFramePr>
          <p:cNvPr id="58" name="Table 1"/>
          <p:cNvGraphicFramePr/>
          <p:nvPr/>
        </p:nvGraphicFramePr>
        <p:xfrm>
          <a:off x="9360" y="7305120"/>
          <a:ext cx="7931160" cy="2389680"/>
        </p:xfrm>
        <a:graphic>
          <a:graphicData uri="http://schemas.openxmlformats.org/drawingml/2006/table">
            <a:tbl>
              <a:tblPr/>
              <a:tblGrid>
                <a:gridCol w="441000"/>
                <a:gridCol w="1656000"/>
                <a:gridCol w="791280"/>
                <a:gridCol w="933840"/>
                <a:gridCol w="794880"/>
                <a:gridCol w="792000"/>
                <a:gridCol w="792000"/>
                <a:gridCol w="720000"/>
                <a:gridCol w="1010520"/>
              </a:tblGrid>
              <a:tr h="466920">
                <a:tc gridSpan="2" rowSpan="2">
                  <a:txBody>
                    <a:bodyPr lIns="9360" rIns="9360" anchor="t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i="1" lang="pt-PT" sz="1400" spc="-1" strike="noStrike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  <a:latin typeface="Franklin Gothic Book"/>
                        </a:rPr>
                        <a:t>INFORMAÇÕES GERAIS    </a:t>
                      </a:r>
                      <a:endParaRPr b="0" lang="pt-PT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 hMerge="1" rowSpan="1">
                  <a:txBody>
                    <a:bodyPr lIns="90000" rIns="90000" tIns="45000" bIns="45000" anchor="t">
                      <a:noAutofit/>
                    </a:bodyPr>
                    <a:p>
                      <a:endParaRPr b="0" lang="pt-PT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 gridSpan="6">
                  <a:txBody>
                    <a:bodyPr lIns="9360" rIns="9360" anchor="ctr">
                      <a:noAutofit/>
                    </a:bodyPr>
                    <a:p>
                      <a:endParaRPr b="1" i="1" lang="pt-PT" sz="1200" spc="-1" strike="noStrike">
                        <a:solidFill>
                          <a:schemeClr val="accent3">
                            <a:lumMod val="50000"/>
                          </a:schemeClr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 hMerge="1">
                  <a:txBody>
                    <a:bodyPr lIns="90000" rIns="90000" tIns="45000" bIns="45000" anchor="t">
                      <a:noAutofit/>
                    </a:bodyPr>
                    <a:p>
                      <a:endParaRPr b="0" lang="pt-PT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 hMerge="1">
                  <a:txBody>
                    <a:bodyPr lIns="90000" rIns="90000" tIns="45000" bIns="45000" anchor="t">
                      <a:noAutofit/>
                    </a:bodyPr>
                    <a:p>
                      <a:endParaRPr b="0" lang="pt-PT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 hMerge="1">
                  <a:txBody>
                    <a:bodyPr lIns="90000" rIns="90000" tIns="45000" bIns="45000" anchor="t">
                      <a:noAutofit/>
                    </a:bodyPr>
                    <a:p>
                      <a:endParaRPr b="0" lang="pt-PT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 hMerge="1">
                  <a:txBody>
                    <a:bodyPr lIns="90000" rIns="90000" tIns="45000" bIns="45000" anchor="t">
                      <a:noAutofit/>
                    </a:bodyPr>
                    <a:p>
                      <a:endParaRPr b="0" lang="pt-PT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 hMerge="1">
                  <a:txBody>
                    <a:bodyPr lIns="90000" rIns="90000" tIns="45000" bIns="45000" anchor="t">
                      <a:noAutofit/>
                    </a:bodyPr>
                    <a:p>
                      <a:endParaRPr b="0" lang="pt-PT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i="1" lang="pt-PT" sz="1600" spc="-1" strike="noStrike">
                          <a:solidFill>
                            <a:schemeClr val="lt1"/>
                          </a:solidFill>
                          <a:latin typeface="Arial"/>
                        </a:rPr>
                        <a:t>2024</a:t>
                      </a:r>
                      <a:endParaRPr b="0" lang="pt-PT" sz="16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00b0f0"/>
                    </a:solidFill>
                  </a:tcPr>
                </a:tc>
              </a:tr>
              <a:tr h="434160">
                <a:tc vMerge="1" gridSpan="1">
                  <a:txBody>
                    <a:bodyPr lIns="90000" rIns="90000" tIns="45000" bIns="45000" anchor="t">
                      <a:noAutofit/>
                    </a:bodyPr>
                    <a:p>
                      <a:endParaRPr b="0" lang="pt-PT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 vMerge="1" hMerge="1">
                  <a:txBody>
                    <a:bodyPr lIns="90000" rIns="90000" tIns="45000" bIns="45000" anchor="t">
                      <a:noAutofit/>
                    </a:bodyPr>
                    <a:p>
                      <a:endParaRPr b="0" lang="pt-PT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endParaRPr b="1" lang="pt-PT" sz="900" spc="-1" strike="noStrike">
                        <a:solidFill>
                          <a:srgbClr val="00b05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endParaRPr b="1" lang="pt-PT" sz="900" spc="-1" strike="noStrike">
                        <a:solidFill>
                          <a:srgbClr val="00b05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endParaRPr b="1" lang="pt-PT" sz="900" spc="-1" strike="noStrike">
                        <a:solidFill>
                          <a:srgbClr val="00b05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endParaRPr b="1" lang="pt-PT" sz="900" spc="-1" strike="noStrike">
                        <a:solidFill>
                          <a:srgbClr val="00b05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endParaRPr b="1" lang="pt-PT" sz="900" spc="-1" strike="noStrike">
                        <a:solidFill>
                          <a:srgbClr val="00b05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endParaRPr b="1" lang="pt-PT" sz="900" spc="-1" strike="noStrike">
                        <a:solidFill>
                          <a:srgbClr val="00b05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endParaRPr b="1" i="1" lang="pt-PT" sz="900" spc="-1" strike="noStrike">
                        <a:solidFill>
                          <a:srgbClr val="4f81bd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lt1">
                        <a:lumMod val="95000"/>
                      </a:schemeClr>
                    </a:solidFill>
                  </a:tcPr>
                </a:tc>
              </a:tr>
              <a:tr h="343440">
                <a:tc rowSpan="4">
                  <a:txBody>
                    <a:bodyPr lIns="9360" rIns="936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0" i="1" lang="pt-PT" sz="800" spc="-1" strike="noStrike">
                          <a:solidFill>
                            <a:schemeClr val="lt1"/>
                          </a:solidFill>
                          <a:latin typeface="Arial"/>
                        </a:rPr>
                        <a:t>Preço  válido até</a:t>
                      </a:r>
                      <a:endParaRPr b="0" lang="pt-PT" sz="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0" i="1" lang="pt-PT" sz="800" spc="-1" strike="noStrike">
                          <a:solidFill>
                            <a:schemeClr val="lt1"/>
                          </a:solidFill>
                          <a:latin typeface="Arial"/>
                        </a:rPr>
                        <a:t> </a:t>
                      </a:r>
                      <a:r>
                        <a:rPr b="0" i="1" lang="pt-PT" sz="800" spc="-1" strike="noStrike">
                          <a:solidFill>
                            <a:schemeClr val="lt1"/>
                          </a:solidFill>
                          <a:latin typeface="Arial"/>
                        </a:rPr>
                        <a:t>31 de Dez de 2024</a:t>
                      </a:r>
                      <a:endParaRPr b="0" lang="pt-PT" sz="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algn="ctr" defTabSz="914400">
                        <a:lnSpc>
                          <a:spcPct val="100000"/>
                        </a:lnSpc>
                      </a:pPr>
                      <a:endParaRPr b="0" lang="pt-PT" sz="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vert="vert270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 lIns="9360" rIns="9360" anchor="b">
                      <a:noAutofit/>
                    </a:bodyPr>
                    <a:p>
                      <a:endParaRPr b="1" lang="pt-PT" sz="1400" spc="-1" strike="noStrike">
                        <a:solidFill>
                          <a:srgbClr val="ffc000"/>
                        </a:solidFill>
                        <a:latin typeface="Arial"/>
                      </a:endParaRPr>
                    </a:p>
                  </a:txBody>
                  <a:tcPr anchor="b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endParaRPr b="0" lang="pt-PT" sz="9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endParaRPr b="0" lang="pt-PT" sz="9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endParaRPr b="0" lang="pt-PT" sz="9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endParaRPr b="0" lang="pt-PT" sz="9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endParaRPr b="0" lang="pt-PT" sz="9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endParaRPr b="0" lang="pt-PT" sz="9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endParaRPr b="0" lang="pt-PT" sz="1700" spc="-1" strike="noStrike">
                        <a:solidFill>
                          <a:schemeClr val="dk1"/>
                        </a:solidFill>
                        <a:latin typeface="Franklin Gothic Book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lt1">
                        <a:lumMod val="95000"/>
                      </a:schemeClr>
                    </a:solidFill>
                  </a:tcPr>
                </a:tc>
              </a:tr>
              <a:tr h="343440">
                <a:tc vMerge="1">
                  <a:txBody>
                    <a:bodyPr lIns="90000" rIns="90000" tIns="45000" bIns="45000" anchor="t">
                      <a:noAutofit/>
                    </a:bodyPr>
                    <a:p>
                      <a:endParaRPr b="0" lang="pt-PT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 lIns="9360" rIns="9360" anchor="b">
                      <a:noAutofit/>
                    </a:bodyPr>
                    <a:p>
                      <a:endParaRPr b="0" lang="pt-PT" sz="9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endParaRPr b="0" lang="pt-PT" sz="9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endParaRPr b="0" lang="pt-PT" sz="9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endParaRPr b="0" lang="pt-PT" sz="9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endParaRPr b="0" lang="pt-PT" sz="9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endParaRPr b="0" lang="pt-PT" sz="9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endParaRPr b="0" lang="pt-PT" sz="9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endParaRPr b="0" lang="pt-PT" sz="1700" spc="-1" strike="noStrike">
                        <a:solidFill>
                          <a:schemeClr val="dk1"/>
                        </a:solidFill>
                        <a:latin typeface="Franklin Gothic Book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343440">
                <a:tc vMerge="1">
                  <a:txBody>
                    <a:bodyPr lIns="90000" rIns="90000" tIns="45000" bIns="45000" anchor="t">
                      <a:noAutofit/>
                    </a:bodyPr>
                    <a:p>
                      <a:endParaRPr b="0" lang="pt-PT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endParaRPr b="0" lang="pt-PT" sz="9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endParaRPr b="0" lang="pt-PT" sz="9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endParaRPr b="0" lang="pt-PT" sz="9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endParaRPr b="0" lang="pt-PT" sz="9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endParaRPr b="0" lang="pt-PT" sz="9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endParaRPr b="0" lang="pt-PT" sz="9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endParaRPr b="0" lang="pt-PT" sz="9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endParaRPr b="0" lang="pt-PT" sz="1700" spc="-1" strike="noStrike">
                        <a:solidFill>
                          <a:schemeClr val="dk1"/>
                        </a:solidFill>
                        <a:latin typeface="Franklin Gothic Book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342720">
                <a:tc vMerge="1">
                  <a:txBody>
                    <a:bodyPr lIns="90000" rIns="90000" tIns="45000" bIns="45000" anchor="t">
                      <a:noAutofit/>
                    </a:bodyPr>
                    <a:p>
                      <a:endParaRPr b="0" lang="pt-PT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 lIns="9360" rIns="9360" anchor="b">
                      <a:noAutofit/>
                    </a:bodyPr>
                    <a:p>
                      <a:endParaRPr b="0" lang="pt-PT" sz="9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b">
                      <a:noAutofit/>
                    </a:bodyPr>
                    <a:p>
                      <a:endParaRPr b="0" lang="pt-PT" sz="9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b">
                      <a:noAutofit/>
                    </a:bodyPr>
                    <a:p>
                      <a:endParaRPr b="0" lang="pt-PT" sz="9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b">
                      <a:noAutofit/>
                    </a:bodyPr>
                    <a:p>
                      <a:endParaRPr b="0" lang="pt-PT" sz="9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b">
                      <a:noAutofit/>
                    </a:bodyPr>
                    <a:p>
                      <a:endParaRPr b="0" lang="pt-PT" sz="9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b">
                      <a:noAutofit/>
                    </a:bodyPr>
                    <a:p>
                      <a:endParaRPr b="0" lang="pt-PT" sz="9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b">
                      <a:noAutofit/>
                    </a:bodyPr>
                    <a:p>
                      <a:endParaRPr b="0" lang="pt-PT" sz="9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b">
                      <a:noAutofit/>
                    </a:bodyPr>
                    <a:p>
                      <a:endParaRPr b="0" lang="pt-PT" sz="1700" spc="-1" strike="noStrike">
                        <a:solidFill>
                          <a:schemeClr val="dk1"/>
                        </a:solidFill>
                        <a:latin typeface="Franklin Gothic Book"/>
                      </a:endParaRPr>
                    </a:p>
                  </a:txBody>
                  <a:tcPr anchor="b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59" name="Rectângulo 39"/>
          <p:cNvSpPr/>
          <p:nvPr/>
        </p:nvSpPr>
        <p:spPr>
          <a:xfrm>
            <a:off x="409320" y="7715160"/>
            <a:ext cx="7476840" cy="172908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pPr defTabSz="914400">
              <a:lnSpc>
                <a:spcPct val="100000"/>
              </a:lnSpc>
            </a:pPr>
            <a:r>
              <a:rPr b="1" lang="pt-PT" sz="10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1.</a:t>
            </a:r>
            <a:r>
              <a:rPr b="0" lang="pt-PT" sz="10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 As compras de produtos ou serviços da</a:t>
            </a:r>
            <a:r>
              <a:rPr b="0" i="1" lang="pt-PT" sz="10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 BOX TRAVEL </a:t>
            </a:r>
            <a:r>
              <a:rPr b="0" lang="pt-PT" sz="10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dão direito à acumulação de pontos que poderão ser trocados por pacotes, frete marítimo ou aéreo para o envio de cargas, de acordo com a tabela de conversão de pontos da </a:t>
            </a:r>
            <a:r>
              <a:rPr b="0" i="1" lang="pt-PT" sz="10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BOX TRAVEL </a:t>
            </a:r>
            <a:endParaRPr b="0" lang="pt-PT" sz="1000" spc="-1" strike="noStrike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ts val="499"/>
              </a:lnSpc>
            </a:pPr>
            <a:endParaRPr b="0" lang="pt-PT" sz="1000" spc="-1" strike="noStrike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ct val="100000"/>
              </a:lnSpc>
            </a:pPr>
            <a:r>
              <a:rPr b="1" lang="pt-PT" sz="10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2.</a:t>
            </a:r>
            <a:r>
              <a:rPr b="0" lang="pt-PT" sz="10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 . Cada € pago por uma passagem aérea através da </a:t>
            </a:r>
            <a:r>
              <a:rPr b="0" i="1" lang="pt-PT" sz="10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BOX TRAVEL,</a:t>
            </a:r>
            <a:r>
              <a:rPr b="0" lang="pt-PT" sz="10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 equivale a um ponto. O envio de um volume dá direito a 5 pontos.  Os pontos acumulados poderão ser convertidos em produtos ou serviços da </a:t>
            </a:r>
            <a:r>
              <a:rPr b="0" i="1" lang="pt-PT" sz="10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BOX TRAVEL, </a:t>
            </a:r>
            <a:r>
              <a:rPr b="0" lang="pt-PT" sz="10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de acordo com a tabela de conversão de pontos da </a:t>
            </a:r>
            <a:r>
              <a:rPr b="0" i="1" lang="pt-PT" sz="10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BOX TRAVEL</a:t>
            </a:r>
            <a:r>
              <a:rPr b="0" lang="pt-PT" sz="10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.</a:t>
            </a:r>
            <a:endParaRPr b="0" lang="pt-PT" sz="1000" spc="-1" strike="noStrike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ts val="499"/>
              </a:lnSpc>
            </a:pPr>
            <a:r>
              <a:rPr b="0" lang="pt-PT" sz="10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 </a:t>
            </a:r>
            <a:r>
              <a:rPr b="1" lang="pt-PT" sz="10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 </a:t>
            </a:r>
            <a:endParaRPr b="0" lang="pt-PT" sz="1000" spc="-1" strike="noStrike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ct val="100000"/>
              </a:lnSpc>
            </a:pPr>
            <a:r>
              <a:rPr b="1" lang="pt-PT" sz="10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3.</a:t>
            </a:r>
            <a:r>
              <a:rPr b="0" lang="pt-PT" sz="10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 A expedição de volumes têm origem e destino indicados no seguinte link: www.multimar.pt/cargo/ </a:t>
            </a:r>
            <a:endParaRPr b="0" lang="pt-PT" sz="1000" spc="-1" strike="noStrike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ct val="100000"/>
              </a:lnSpc>
            </a:pPr>
            <a:r>
              <a:rPr b="1" lang="pt-PT" sz="10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4. </a:t>
            </a:r>
            <a:r>
              <a:rPr b="0" lang="pt-PT" sz="10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Os clientes podem se associar  e partilhar os pontos com vista a adquirir produtos ou serviços da</a:t>
            </a:r>
            <a:r>
              <a:rPr b="0" i="1" lang="pt-PT" sz="10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 BOX TRAVEL.</a:t>
            </a:r>
            <a:endParaRPr b="0" lang="pt-PT" sz="1000" spc="-1" strike="noStrike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ct val="100000"/>
              </a:lnSpc>
            </a:pPr>
            <a:r>
              <a:rPr b="1" lang="pt-PT" sz="10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5.</a:t>
            </a:r>
            <a:r>
              <a:rPr b="0" lang="pt-PT" sz="10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 O preço da passagem aérea + s</a:t>
            </a:r>
            <a:r>
              <a:rPr b="0" lang="en-GB" sz="10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eguro de viage</a:t>
            </a:r>
            <a:r>
              <a:rPr b="0" lang="pt-PT" sz="10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m + taxas de aeroporto + bagagem de mão + bagagem de porão estão incluídos no preço da oferta.</a:t>
            </a:r>
            <a:endParaRPr b="0" lang="pt-PT" sz="1000" spc="-1" strike="noStrike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ct val="100000"/>
              </a:lnSpc>
            </a:pPr>
            <a:r>
              <a:rPr b="1" lang="pt-PT" sz="10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6.</a:t>
            </a:r>
            <a:r>
              <a:rPr b="0" lang="pt-PT" sz="10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 Contactos para efeito de Alfândegas na origem e no destino, recolha e entrega de bagagens [ casa ou empresa ]: cargo@multimar.pt </a:t>
            </a:r>
            <a:endParaRPr b="0" lang="pt-PT" sz="1000" spc="-1" strike="noStrike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ct val="100000"/>
              </a:lnSpc>
            </a:pPr>
            <a:r>
              <a:rPr b="1" lang="pt-PT" sz="10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7.</a:t>
            </a:r>
            <a:r>
              <a:rPr b="0" lang="pt-PT" sz="10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 Para viagem aérea o programa detalhado, as condições gerais e outras informações úteis, consultar o seguinte link: www.boxtravel.eu/flhght/</a:t>
            </a:r>
            <a:endParaRPr b="0" lang="pt-PT" sz="1000" spc="-1" strike="noStrike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ct val="100000"/>
              </a:lnSpc>
            </a:pPr>
            <a:r>
              <a:rPr b="1" lang="pt-PT" sz="10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8.</a:t>
            </a:r>
            <a:r>
              <a:rPr b="0" lang="pt-PT" sz="10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 Todas as reservas efectuadas online ( </a:t>
            </a:r>
            <a:r>
              <a:rPr b="0" lang="pt-PT" sz="11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www.boxtravel.eu</a:t>
            </a:r>
            <a:r>
              <a:rPr b="0" lang="pt-PT" sz="10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/flhght/form</a:t>
            </a:r>
            <a:r>
              <a:rPr b="0" lang="pt-PT" sz="1000" spc="-1" strike="noStrike" u="sng">
                <a:solidFill>
                  <a:schemeClr val="dk1"/>
                </a:solidFill>
                <a:uFillTx/>
                <a:latin typeface="Arial Narrow"/>
                <a:ea typeface="Microsoft YaHei"/>
              </a:rPr>
              <a:t>/</a:t>
            </a:r>
            <a:r>
              <a:rPr b="0" lang="en-US" sz="11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) </a:t>
            </a:r>
            <a:r>
              <a:rPr b="0" lang="pt-PT" sz="10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beneficiam de um desconto de 2% no preço do pacote. </a:t>
            </a:r>
            <a:endParaRPr b="0" lang="pt-PT" sz="1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0" name=""/>
          <p:cNvSpPr/>
          <p:nvPr/>
        </p:nvSpPr>
        <p:spPr>
          <a:xfrm flipV="1">
            <a:off x="0" y="-4320"/>
            <a:ext cx="3418560" cy="1256760"/>
          </a:xfrm>
          <a:prstGeom prst="rtTriangle">
            <a:avLst/>
          </a:prstGeom>
          <a:solidFill>
            <a:srgbClr val="ffffff"/>
          </a:solidFill>
          <a:ln w="0">
            <a:solidFill>
              <a:srgbClr val="ffffff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</a:pPr>
            <a:endParaRPr b="0" lang="pt-PT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1" name=""/>
          <p:cNvSpPr/>
          <p:nvPr/>
        </p:nvSpPr>
        <p:spPr>
          <a:xfrm flipV="1">
            <a:off x="0" y="3509280"/>
            <a:ext cx="6298200" cy="1694520"/>
          </a:xfrm>
          <a:custGeom>
            <a:avLst/>
            <a:gdLst>
              <a:gd name="textAreaLeft" fmla="*/ 1385640 w 6298200"/>
              <a:gd name="textAreaRight" fmla="*/ 4917600 w 6298200"/>
              <a:gd name="textAreaTop" fmla="*/ 376200 h 1694520"/>
              <a:gd name="textAreaBottom" fmla="*/ 1328400 h 169452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16200" y="21600"/>
                </a:lnTo>
                <a:lnTo>
                  <a:pt x="5400" y="21600"/>
                </a:lnTo>
                <a:close/>
              </a:path>
            </a:pathLst>
          </a:custGeom>
          <a:solidFill>
            <a:srgbClr val="00b0f0"/>
          </a:solidFill>
          <a:ln w="0">
            <a:solidFill>
              <a:srgbClr val="00b0f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</a:pPr>
            <a:endParaRPr b="0" lang="pt-PT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2" name=""/>
          <p:cNvSpPr/>
          <p:nvPr/>
        </p:nvSpPr>
        <p:spPr>
          <a:xfrm>
            <a:off x="36000" y="3916440"/>
            <a:ext cx="5721480" cy="902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algn="just">
              <a:lnSpc>
                <a:spcPct val="100000"/>
              </a:lnSpc>
            </a:pPr>
            <a:r>
              <a:rPr b="1" lang="pt-PT" sz="1200" spc="-1" strike="noStrike">
                <a:solidFill>
                  <a:schemeClr val="lt1"/>
                </a:solidFill>
                <a:latin typeface="Arial Narrow"/>
              </a:rPr>
              <a:t>»</a:t>
            </a:r>
            <a:r>
              <a:rPr b="0" lang="pt-PT" sz="1200" spc="-1" strike="noStrike">
                <a:solidFill>
                  <a:schemeClr val="lt1"/>
                </a:solidFill>
                <a:latin typeface="Arial Narrow"/>
              </a:rPr>
              <a:t> </a:t>
            </a:r>
            <a:r>
              <a:rPr b="0" lang="pt-PT" sz="1100" spc="-1" strike="noStrike">
                <a:solidFill>
                  <a:srgbClr val="ffffff"/>
                </a:solidFill>
                <a:latin typeface="Arial"/>
                <a:ea typeface="Microsoft YaHei"/>
              </a:rPr>
              <a:t>Por cada </a:t>
            </a:r>
            <a:r>
              <a:rPr b="1" lang="pt-PT" sz="1100" spc="-1" strike="noStrike">
                <a:solidFill>
                  <a:srgbClr val="ff0000"/>
                </a:solidFill>
                <a:latin typeface="Arial"/>
                <a:ea typeface="Microsoft YaHei"/>
              </a:rPr>
              <a:t>xx</a:t>
            </a:r>
            <a:r>
              <a:rPr b="0" lang="pt-PT" sz="1100" spc="-1" strike="noStrike">
                <a:solidFill>
                  <a:srgbClr val="ffffff"/>
                </a:solidFill>
                <a:latin typeface="Arial"/>
                <a:ea typeface="Microsoft YaHei"/>
              </a:rPr>
              <a:t> pacotes comprados no trajeto entre Paris (França) e Abidjan (Côte d’Ivoire),  o cliente ganha direito a uma estadia de uma semana numa das Ilhas de Cabo Verde (inclui transporte interno em Cabo Verde e alojamento em regime de pensão completa).  As partidas em Cabo Verde serão da cidade de Praia, via aérea ou marítima. A duração da estadia será de 6 noites e 7 dias. A estadia pode ser prolongada mediante o pagamento de um custo adicional. Os clientes podem associar-se  para acumularem pacotes. Um acompanhante beneficia de 10% de desconto.</a:t>
            </a:r>
            <a:endParaRPr b="0" lang="pt-PT" sz="11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3" name="TextBox 8"/>
          <p:cNvSpPr/>
          <p:nvPr/>
        </p:nvSpPr>
        <p:spPr>
          <a:xfrm>
            <a:off x="42840" y="1044000"/>
            <a:ext cx="7872120" cy="2922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defTabSz="914400">
              <a:lnSpc>
                <a:spcPct val="100000"/>
              </a:lnSpc>
            </a:pPr>
            <a:r>
              <a:rPr b="1" i="1" lang="pt-PT" sz="1600" spc="-1" strike="noStrike">
                <a:solidFill>
                  <a:schemeClr val="lt1"/>
                </a:solidFill>
                <a:latin typeface="Arial Narrow"/>
              </a:rPr>
              <a:t>Inclui</a:t>
            </a:r>
            <a:r>
              <a:rPr b="1" i="1" lang="en-GB" sz="1600" spc="-1" strike="noStrike">
                <a:solidFill>
                  <a:schemeClr val="lt1"/>
                </a:solidFill>
                <a:latin typeface="Arial Narrow"/>
              </a:rPr>
              <a:t>:</a:t>
            </a:r>
            <a:endParaRPr b="0" lang="pt-PT" sz="1600" spc="-1" strike="noStrike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ts val="1199"/>
              </a:lnSpc>
            </a:pPr>
            <a:r>
              <a:rPr b="1" lang="pt-PT" sz="1200" spc="-1" strike="noStrike">
                <a:solidFill>
                  <a:schemeClr val="lt1"/>
                </a:solidFill>
                <a:latin typeface="Arial Narrow"/>
              </a:rPr>
              <a:t>»</a:t>
            </a:r>
            <a:r>
              <a:rPr b="0" lang="pt-PT" sz="1200" spc="-1" strike="noStrike">
                <a:solidFill>
                  <a:schemeClr val="lt1"/>
                </a:solidFill>
                <a:latin typeface="Arial Narrow"/>
              </a:rPr>
              <a:t> Passagem aérea;</a:t>
            </a:r>
            <a:endParaRPr b="0" lang="pt-PT" sz="1200" spc="-1" strike="noStrike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ts val="1199"/>
              </a:lnSpc>
            </a:pPr>
            <a:r>
              <a:rPr b="1" lang="sv-SE" sz="1200" spc="-1" strike="noStrike">
                <a:solidFill>
                  <a:schemeClr val="lt1"/>
                </a:solidFill>
                <a:latin typeface="Arial Narrow"/>
                <a:ea typeface="Microsoft YaHei"/>
              </a:rPr>
              <a:t>» </a:t>
            </a:r>
            <a:r>
              <a:rPr b="0" lang="sv-SE" sz="1200" spc="-1" strike="noStrike">
                <a:solidFill>
                  <a:schemeClr val="lt1"/>
                </a:solidFill>
                <a:latin typeface="Arial Narrow"/>
                <a:ea typeface="Microsoft YaHei"/>
              </a:rPr>
              <a:t>Um</a:t>
            </a:r>
            <a:r>
              <a:rPr b="0" lang="pt-PT" sz="1200" spc="-1" strike="noStrike">
                <a:solidFill>
                  <a:schemeClr val="lt1"/>
                </a:solidFill>
                <a:latin typeface="Arial Narrow"/>
                <a:ea typeface="Microsoft YaHei"/>
              </a:rPr>
              <a:t> (1) volume </a:t>
            </a:r>
            <a:r>
              <a:rPr b="0" lang="sv-SE" sz="1200" spc="-1" strike="noStrike">
                <a:solidFill>
                  <a:schemeClr val="lt1"/>
                </a:solidFill>
                <a:latin typeface="Arial Narrow"/>
                <a:ea typeface="Microsoft YaHei"/>
              </a:rPr>
              <a:t>de b</a:t>
            </a:r>
            <a:r>
              <a:rPr b="0" lang="pt-PT" sz="1200" spc="-1" strike="noStrike">
                <a:solidFill>
                  <a:schemeClr val="lt1"/>
                </a:solidFill>
                <a:latin typeface="Arial Narrow"/>
                <a:ea typeface="Microsoft YaHei"/>
              </a:rPr>
              <a:t>agagem de mão de 8 Kg;</a:t>
            </a:r>
            <a:endParaRPr b="0" lang="pt-PT" sz="1200" spc="-1" strike="noStrike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ts val="1199"/>
              </a:lnSpc>
            </a:pPr>
            <a:r>
              <a:rPr b="1" lang="sv-SE" sz="1200" spc="-1" strike="noStrike">
                <a:solidFill>
                  <a:schemeClr val="lt1"/>
                </a:solidFill>
                <a:latin typeface="Arial Narrow"/>
                <a:ea typeface="Microsoft YaHei"/>
              </a:rPr>
              <a:t>»</a:t>
            </a:r>
            <a:r>
              <a:rPr b="0" lang="sv-SE" sz="1200" spc="-1" strike="noStrike">
                <a:solidFill>
                  <a:schemeClr val="lt1"/>
                </a:solidFill>
                <a:latin typeface="Arial Narrow"/>
                <a:ea typeface="Microsoft YaHei"/>
              </a:rPr>
              <a:t> Um</a:t>
            </a:r>
            <a:r>
              <a:rPr b="0" lang="pt-PT" sz="1200" spc="-1" strike="noStrike">
                <a:solidFill>
                  <a:schemeClr val="lt1"/>
                </a:solidFill>
                <a:latin typeface="Arial Narrow"/>
                <a:ea typeface="Microsoft YaHei"/>
              </a:rPr>
              <a:t> (1) </a:t>
            </a:r>
            <a:r>
              <a:rPr b="0" lang="sv-SE" sz="1200" spc="-1" strike="noStrike">
                <a:solidFill>
                  <a:schemeClr val="lt1"/>
                </a:solidFill>
                <a:latin typeface="Arial Narrow"/>
                <a:ea typeface="Microsoft YaHei"/>
              </a:rPr>
              <a:t>volume de bagagem aérea no porão </a:t>
            </a:r>
            <a:r>
              <a:rPr b="0" lang="pt-PT" sz="1200" spc="-1" strike="noStrike">
                <a:solidFill>
                  <a:schemeClr val="lt1"/>
                </a:solidFill>
                <a:latin typeface="Arial Narrow"/>
                <a:ea typeface="Microsoft YaHei"/>
              </a:rPr>
              <a:t>de 23 Kg</a:t>
            </a:r>
            <a:r>
              <a:rPr b="0" lang="sv-SE" sz="1200" spc="-1" strike="noStrike">
                <a:solidFill>
                  <a:schemeClr val="lt1"/>
                </a:solidFill>
                <a:latin typeface="Arial Narrow"/>
                <a:ea typeface="Microsoft YaHei"/>
              </a:rPr>
              <a:t>;</a:t>
            </a:r>
            <a:endParaRPr b="0" lang="pt-PT" sz="1200" spc="-1" strike="noStrike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ts val="1199"/>
              </a:lnSpc>
            </a:pPr>
            <a:r>
              <a:rPr b="1" lang="sv-SE" sz="1200" spc="-1" strike="noStrike">
                <a:solidFill>
                  <a:schemeClr val="lt1"/>
                </a:solidFill>
                <a:latin typeface="Arial Narrow"/>
                <a:ea typeface="Microsoft YaHei"/>
              </a:rPr>
              <a:t>» </a:t>
            </a:r>
            <a:r>
              <a:rPr b="0" lang="sv-SE" sz="1200" spc="-1" strike="noStrike">
                <a:solidFill>
                  <a:schemeClr val="lt1"/>
                </a:solidFill>
                <a:latin typeface="Arial Narrow"/>
                <a:ea typeface="Microsoft YaHei"/>
              </a:rPr>
              <a:t>Um</a:t>
            </a:r>
            <a:r>
              <a:rPr b="0" lang="pt-PT" sz="1200" spc="-1" strike="noStrike">
                <a:solidFill>
                  <a:schemeClr val="lt1"/>
                </a:solidFill>
                <a:latin typeface="Arial Narrow"/>
                <a:ea typeface="Microsoft YaHei"/>
              </a:rPr>
              <a:t> (1) volume </a:t>
            </a:r>
            <a:r>
              <a:rPr b="0" lang="sv-SE" sz="1200" spc="-1" strike="noStrike">
                <a:solidFill>
                  <a:schemeClr val="lt1"/>
                </a:solidFill>
                <a:latin typeface="Arial Narrow"/>
                <a:ea typeface="Microsoft YaHei"/>
              </a:rPr>
              <a:t>extra de bagagem aérea no porão </a:t>
            </a:r>
            <a:r>
              <a:rPr b="0" lang="pt-PT" sz="1200" spc="-1" strike="noStrike">
                <a:solidFill>
                  <a:schemeClr val="lt1"/>
                </a:solidFill>
                <a:latin typeface="Arial Narrow"/>
                <a:ea typeface="Microsoft YaHei"/>
              </a:rPr>
              <a:t>de 23 Kg</a:t>
            </a:r>
            <a:r>
              <a:rPr b="0" lang="sv-SE" sz="1200" spc="-1" strike="noStrike">
                <a:solidFill>
                  <a:schemeClr val="lt1"/>
                </a:solidFill>
                <a:latin typeface="Arial Narrow"/>
                <a:ea typeface="Microsoft YaHei"/>
              </a:rPr>
              <a:t>;</a:t>
            </a:r>
            <a:endParaRPr b="0" lang="pt-PT" sz="1200" spc="-1" strike="noStrike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ts val="1199"/>
              </a:lnSpc>
            </a:pPr>
            <a:r>
              <a:rPr b="1" lang="sv-SE" sz="1200" spc="-1" strike="noStrike">
                <a:solidFill>
                  <a:schemeClr val="lt1"/>
                </a:solidFill>
                <a:latin typeface="Arial Narrow"/>
                <a:ea typeface="Microsoft YaHei"/>
              </a:rPr>
              <a:t>» </a:t>
            </a:r>
            <a:r>
              <a:rPr b="0" lang="sv-SE" sz="1200" spc="-1" strike="noStrike">
                <a:solidFill>
                  <a:schemeClr val="lt1"/>
                </a:solidFill>
                <a:latin typeface="Arial Narrow"/>
                <a:ea typeface="Microsoft YaHei"/>
              </a:rPr>
              <a:t>Um</a:t>
            </a:r>
            <a:r>
              <a:rPr b="0" lang="pt-PT" sz="1200" spc="-1" strike="noStrike">
                <a:solidFill>
                  <a:schemeClr val="lt1"/>
                </a:solidFill>
                <a:latin typeface="Arial Narrow"/>
                <a:ea typeface="Microsoft YaHei"/>
              </a:rPr>
              <a:t> (1) volume com o peso máximo de 100 Kg, por via marítima;</a:t>
            </a:r>
            <a:endParaRPr b="0" lang="pt-PT" sz="1200" spc="-1" strike="noStrike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ts val="1199"/>
              </a:lnSpc>
            </a:pPr>
            <a:r>
              <a:rPr b="1" lang="sv-SE" sz="1200" spc="-1" strike="noStrike">
                <a:solidFill>
                  <a:schemeClr val="lt1"/>
                </a:solidFill>
                <a:latin typeface="Arial Narrow"/>
                <a:ea typeface="Microsoft YaHei"/>
              </a:rPr>
              <a:t>» </a:t>
            </a:r>
            <a:r>
              <a:rPr b="0" lang="sv-SE" sz="1200" spc="-1" strike="noStrike">
                <a:solidFill>
                  <a:schemeClr val="lt1"/>
                </a:solidFill>
                <a:latin typeface="Arial Narrow"/>
                <a:ea typeface="Microsoft YaHei"/>
              </a:rPr>
              <a:t>Um</a:t>
            </a:r>
            <a:r>
              <a:rPr b="1" lang="pt-PT" sz="1200" spc="-1" strike="noStrike">
                <a:solidFill>
                  <a:schemeClr val="lt1"/>
                </a:solidFill>
                <a:latin typeface="Arial Narrow"/>
                <a:ea typeface="Microsoft YaHei"/>
              </a:rPr>
              <a:t> </a:t>
            </a:r>
            <a:r>
              <a:rPr b="0" lang="pt-PT" sz="1200" spc="-1" strike="noStrike">
                <a:solidFill>
                  <a:schemeClr val="lt1"/>
                </a:solidFill>
                <a:latin typeface="Arial Narrow"/>
                <a:ea typeface="Microsoft YaHei"/>
              </a:rPr>
              <a:t>(1) volume com o peso máximo de 150 Kg, por via marítima; </a:t>
            </a:r>
            <a:endParaRPr b="0" lang="pt-PT" sz="1200" spc="-1" strike="noStrike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ts val="1199"/>
              </a:lnSpc>
            </a:pPr>
            <a:r>
              <a:rPr b="1" lang="sv-SE" sz="1200" spc="-1" strike="noStrike">
                <a:solidFill>
                  <a:schemeClr val="lt1"/>
                </a:solidFill>
                <a:latin typeface="Arial Narrow"/>
                <a:ea typeface="Microsoft YaHei"/>
              </a:rPr>
              <a:t>» </a:t>
            </a:r>
            <a:r>
              <a:rPr b="0" lang="pt-PT" sz="1200" spc="-1" strike="noStrike">
                <a:solidFill>
                  <a:schemeClr val="lt1"/>
                </a:solidFill>
                <a:latin typeface="Arial Narrow"/>
                <a:ea typeface="Microsoft YaHei"/>
              </a:rPr>
              <a:t>A cubicagem total do conjunto dos volumes por via marítima não pode ultrapassar 1m3.</a:t>
            </a:r>
            <a:endParaRPr b="0" lang="pt-PT" sz="1200" spc="-1" strike="noStrike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ts val="1199"/>
              </a:lnSpc>
            </a:pPr>
            <a:r>
              <a:rPr b="1" lang="pt-PT" sz="1200" spc="-1" strike="noStrike">
                <a:solidFill>
                  <a:schemeClr val="lt1"/>
                </a:solidFill>
                <a:latin typeface="Arial Narrow"/>
                <a:ea typeface="Microsoft YaHei"/>
              </a:rPr>
              <a:t>»</a:t>
            </a:r>
            <a:r>
              <a:rPr b="0" lang="pt-PT" sz="1200" spc="-1" strike="noStrike">
                <a:solidFill>
                  <a:schemeClr val="lt1"/>
                </a:solidFill>
                <a:latin typeface="Arial Narrow"/>
                <a:ea typeface="Microsoft YaHei"/>
              </a:rPr>
              <a:t> Emissão da carta de porte para a bagagem aérea extra;</a:t>
            </a:r>
            <a:endParaRPr b="0" lang="pt-PT" sz="1200" spc="-1" strike="noStrike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ts val="1199"/>
              </a:lnSpc>
            </a:pPr>
            <a:r>
              <a:rPr b="1" lang="pt-PT" sz="1200" spc="-1" strike="noStrike">
                <a:solidFill>
                  <a:schemeClr val="lt1"/>
                </a:solidFill>
                <a:latin typeface="Arial Narrow"/>
                <a:ea typeface="Microsoft YaHei"/>
              </a:rPr>
              <a:t>»</a:t>
            </a:r>
            <a:r>
              <a:rPr b="0" lang="pt-PT" sz="1200" spc="-1" strike="noStrike">
                <a:solidFill>
                  <a:schemeClr val="lt1"/>
                </a:solidFill>
                <a:latin typeface="Arial Narrow"/>
                <a:ea typeface="Microsoft YaHei"/>
              </a:rPr>
              <a:t> R/X para cada volume da carga aérea;</a:t>
            </a:r>
            <a:endParaRPr b="0" lang="pt-PT" sz="1200" spc="-1" strike="noStrike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ts val="1199"/>
              </a:lnSpc>
            </a:pPr>
            <a:r>
              <a:rPr b="1" lang="pt-PT" sz="1200" spc="-1" strike="noStrike">
                <a:solidFill>
                  <a:schemeClr val="lt1"/>
                </a:solidFill>
                <a:latin typeface="Arial Narrow"/>
                <a:ea typeface="Microsoft YaHei"/>
              </a:rPr>
              <a:t>»</a:t>
            </a:r>
            <a:r>
              <a:rPr b="0" lang="pt-PT" sz="1200" spc="-1" strike="noStrike">
                <a:solidFill>
                  <a:schemeClr val="lt1"/>
                </a:solidFill>
                <a:latin typeface="Arial Narrow"/>
                <a:ea typeface="Microsoft YaHei"/>
              </a:rPr>
              <a:t> Taxa de combustível;</a:t>
            </a:r>
            <a:br>
              <a:rPr sz="1200"/>
            </a:br>
            <a:r>
              <a:rPr b="1" lang="pt-PT" sz="1200" spc="-1" strike="noStrike">
                <a:solidFill>
                  <a:schemeClr val="lt1"/>
                </a:solidFill>
                <a:latin typeface="Arial Narrow"/>
                <a:ea typeface="Microsoft YaHei"/>
              </a:rPr>
              <a:t>»</a:t>
            </a:r>
            <a:r>
              <a:rPr b="0" lang="pt-PT" sz="1200" spc="-1" strike="noStrike">
                <a:solidFill>
                  <a:schemeClr val="lt1"/>
                </a:solidFill>
                <a:latin typeface="Arial Narrow"/>
                <a:ea typeface="Microsoft YaHei"/>
              </a:rPr>
              <a:t> Taxa de segurança;</a:t>
            </a:r>
            <a:br>
              <a:rPr sz="1200"/>
            </a:br>
            <a:r>
              <a:rPr b="1" lang="pt-PT" sz="1200" spc="-1" strike="noStrike">
                <a:solidFill>
                  <a:schemeClr val="lt1"/>
                </a:solidFill>
                <a:latin typeface="Arial Narrow"/>
                <a:ea typeface="Microsoft YaHei"/>
              </a:rPr>
              <a:t>»</a:t>
            </a:r>
            <a:r>
              <a:rPr b="0" lang="pt-PT" sz="1200" spc="-1" strike="noStrike">
                <a:solidFill>
                  <a:schemeClr val="lt1"/>
                </a:solidFill>
                <a:latin typeface="Arial Narrow"/>
                <a:ea typeface="Microsoft YaHei"/>
              </a:rPr>
              <a:t> Taxa de handling;</a:t>
            </a:r>
            <a:endParaRPr b="0" lang="pt-PT" sz="1200" spc="-1" strike="noStrike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ts val="1199"/>
              </a:lnSpc>
            </a:pPr>
            <a:r>
              <a:rPr b="1" lang="pt-PT" sz="1200" spc="-1" strike="noStrike">
                <a:solidFill>
                  <a:schemeClr val="lt1"/>
                </a:solidFill>
                <a:latin typeface="Arial Narrow"/>
                <a:ea typeface="Microsoft YaHei"/>
              </a:rPr>
              <a:t>»</a:t>
            </a:r>
            <a:r>
              <a:rPr b="0" lang="pt-PT" sz="1200" spc="-1" strike="noStrike">
                <a:solidFill>
                  <a:schemeClr val="lt1"/>
                </a:solidFill>
                <a:latin typeface="Arial Narrow"/>
                <a:ea typeface="Microsoft YaHei"/>
              </a:rPr>
              <a:t> Seguro de viagem;</a:t>
            </a:r>
            <a:endParaRPr b="0" lang="pt-PT" sz="1200" spc="-1" strike="noStrike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ts val="1199"/>
              </a:lnSpc>
            </a:pPr>
            <a:r>
              <a:rPr b="1" lang="pt-PT" sz="1200" spc="-1" strike="noStrike">
                <a:solidFill>
                  <a:schemeClr val="lt1"/>
                </a:solidFill>
                <a:latin typeface="Arial Narrow"/>
                <a:ea typeface="Microsoft YaHei"/>
              </a:rPr>
              <a:t>»</a:t>
            </a:r>
            <a:r>
              <a:rPr b="0" lang="pt-PT" sz="1200" spc="-1" strike="noStrike">
                <a:solidFill>
                  <a:schemeClr val="lt1"/>
                </a:solidFill>
                <a:latin typeface="Arial Narrow"/>
                <a:ea typeface="Microsoft YaHei"/>
              </a:rPr>
              <a:t> Taxas de aeroporto;</a:t>
            </a:r>
            <a:endParaRPr b="0" lang="pt-PT" sz="1200" spc="-1" strike="noStrike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ts val="1199"/>
              </a:lnSpc>
            </a:pPr>
            <a:r>
              <a:rPr b="1" lang="pt-PT" sz="1200" spc="-1" strike="noStrike">
                <a:solidFill>
                  <a:schemeClr val="lt1"/>
                </a:solidFill>
                <a:latin typeface="Arial Narrow"/>
                <a:ea typeface="Microsoft YaHei"/>
              </a:rPr>
              <a:t>»</a:t>
            </a:r>
            <a:r>
              <a:rPr b="0" lang="pt-PT" sz="1200" spc="-1" strike="noStrike">
                <a:solidFill>
                  <a:schemeClr val="lt1"/>
                </a:solidFill>
                <a:latin typeface="Arial Narrow"/>
                <a:ea typeface="Microsoft YaHei"/>
              </a:rPr>
              <a:t> Os volumes são recolhidos na origem e entregues no destino final (casa ou empresa);</a:t>
            </a:r>
            <a:endParaRPr b="0" lang="pt-PT" sz="1200" spc="-1" strike="noStrike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ts val="1199"/>
              </a:lnSpc>
            </a:pPr>
            <a:r>
              <a:rPr b="1" lang="pt-PT" sz="1200" spc="-1" strike="noStrike">
                <a:solidFill>
                  <a:schemeClr val="lt1"/>
                </a:solidFill>
                <a:latin typeface="Arial Narrow"/>
                <a:ea typeface="Microsoft YaHei"/>
              </a:rPr>
              <a:t>»</a:t>
            </a:r>
            <a:r>
              <a:rPr b="0" lang="pt-PT" sz="1200" spc="-1" strike="noStrike">
                <a:solidFill>
                  <a:schemeClr val="lt1"/>
                </a:solidFill>
                <a:latin typeface="Arial Narrow"/>
                <a:ea typeface="Microsoft YaHei"/>
              </a:rPr>
              <a:t> O cliente pode enviar volumes adicionais em múltiplos dos pesos acima indicados e o custo adicional será refletido no preço do pacote.</a:t>
            </a:r>
            <a:endParaRPr b="0" lang="pt-PT" sz="1200" spc="-1" strike="noStrike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ts val="1199"/>
              </a:lnSpc>
            </a:pPr>
            <a:endParaRPr b="0" lang="pt-PT" sz="1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4" name=""/>
          <p:cNvSpPr/>
          <p:nvPr/>
        </p:nvSpPr>
        <p:spPr>
          <a:xfrm>
            <a:off x="3960000" y="5156640"/>
            <a:ext cx="3938040" cy="1754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r>
              <a:rPr b="1" i="1" lang="pt-PT" sz="1200" spc="-1" strike="noStrike">
                <a:solidFill>
                  <a:srgbClr val="000000"/>
                </a:solidFill>
                <a:latin typeface="Arial Narrow"/>
              </a:rPr>
              <a:t>Observações:</a:t>
            </a:r>
            <a:endParaRPr b="0" lang="pt-PT" sz="12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i="1" lang="pt-PT" sz="1100" spc="-1" strike="noStrike">
                <a:solidFill>
                  <a:srgbClr val="ff0000"/>
                </a:solidFill>
                <a:latin typeface="Arial Narrow"/>
                <a:ea typeface="Microsoft YaHei"/>
              </a:rPr>
              <a:t>»</a:t>
            </a:r>
            <a:r>
              <a:rPr b="1" lang="pt-PT" sz="1000" spc="-1" strike="noStrike">
                <a:solidFill>
                  <a:srgbClr val="000000"/>
                </a:solidFill>
                <a:latin typeface="Arial Narrow"/>
                <a:ea typeface="Microsoft YaHei"/>
              </a:rPr>
              <a:t> </a:t>
            </a:r>
            <a:r>
              <a:rPr b="0" lang="pt-PT" sz="1000" spc="-1" strike="noStrike">
                <a:solidFill>
                  <a:srgbClr val="000000"/>
                </a:solidFill>
                <a:latin typeface="Arial Narrow"/>
                <a:ea typeface="Microsoft YaHei"/>
              </a:rPr>
              <a:t>Taxas sujeitas a alterações;</a:t>
            </a:r>
            <a:endParaRPr b="0" lang="pt-PT" sz="10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i="1" lang="pt-PT" sz="1100" spc="-1" strike="noStrike">
                <a:solidFill>
                  <a:srgbClr val="ff0000"/>
                </a:solidFill>
                <a:latin typeface="Arial Narrow"/>
                <a:ea typeface="Microsoft YaHei"/>
              </a:rPr>
              <a:t>»</a:t>
            </a:r>
            <a:r>
              <a:rPr b="1" lang="pt-PT" sz="1000" spc="-1" strike="noStrike">
                <a:solidFill>
                  <a:srgbClr val="000000"/>
                </a:solidFill>
                <a:latin typeface="Arial Narrow"/>
                <a:ea typeface="Microsoft YaHei"/>
              </a:rPr>
              <a:t> </a:t>
            </a:r>
            <a:r>
              <a:rPr b="0" lang="pt-PT" sz="1000" spc="-1" strike="noStrike">
                <a:solidFill>
                  <a:srgbClr val="000000"/>
                </a:solidFill>
                <a:latin typeface="Arial Narrow"/>
                <a:ea typeface="Microsoft YaHei"/>
              </a:rPr>
              <a:t>Programa sujeito às condições gerais;</a:t>
            </a:r>
            <a:endParaRPr b="0" lang="pt-PT" sz="10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i="1" lang="pt-PT" sz="1100" spc="-1" strike="noStrike">
                <a:solidFill>
                  <a:srgbClr val="ff0000"/>
                </a:solidFill>
                <a:latin typeface="Arial Narrow"/>
                <a:ea typeface="Microsoft YaHei"/>
              </a:rPr>
              <a:t>»</a:t>
            </a:r>
            <a:r>
              <a:rPr b="1" lang="pt-PT" sz="1000" spc="-1" strike="noStrike">
                <a:solidFill>
                  <a:srgbClr val="000000"/>
                </a:solidFill>
                <a:latin typeface="Arial Narrow"/>
                <a:ea typeface="Microsoft YaHei"/>
              </a:rPr>
              <a:t> </a:t>
            </a:r>
            <a:r>
              <a:rPr b="0" lang="pt-PT" sz="1000" spc="-1" strike="noStrike">
                <a:solidFill>
                  <a:srgbClr val="000000"/>
                </a:solidFill>
                <a:latin typeface="Arial Narrow"/>
                <a:ea typeface="Microsoft YaHei"/>
              </a:rPr>
              <a:t>Lugares limitados</a:t>
            </a:r>
            <a:endParaRPr b="0" lang="pt-PT" sz="10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i="1" lang="pt-PT" sz="1100" spc="-1" strike="noStrike">
                <a:solidFill>
                  <a:srgbClr val="ff0000"/>
                </a:solidFill>
                <a:latin typeface="Arial Narrow"/>
                <a:ea typeface="Microsoft YaHei"/>
              </a:rPr>
              <a:t>»</a:t>
            </a:r>
            <a:r>
              <a:rPr b="1" lang="pt-PT" sz="1000" spc="-1" strike="noStrike">
                <a:solidFill>
                  <a:srgbClr val="000000"/>
                </a:solidFill>
                <a:latin typeface="Arial Narrow"/>
                <a:ea typeface="Microsoft YaHei"/>
              </a:rPr>
              <a:t> </a:t>
            </a:r>
            <a:r>
              <a:rPr b="0" lang="pt-PT" sz="1000" spc="-1" strike="noStrike">
                <a:solidFill>
                  <a:srgbClr val="000000"/>
                </a:solidFill>
                <a:latin typeface="Arial Narrow"/>
                <a:ea typeface="Microsoft YaHei"/>
              </a:rPr>
              <a:t>Não acumulável com outras ofertas;</a:t>
            </a:r>
            <a:endParaRPr b="0" lang="pt-PT" sz="10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i="1" lang="pt-PT" sz="1100" spc="-1" strike="noStrike">
                <a:solidFill>
                  <a:srgbClr val="ff0000"/>
                </a:solidFill>
                <a:latin typeface="Arial Narrow"/>
                <a:ea typeface="Microsoft YaHei"/>
              </a:rPr>
              <a:t>»</a:t>
            </a:r>
            <a:r>
              <a:rPr b="1" lang="pt-PT" sz="1000" spc="-1" strike="noStrike">
                <a:solidFill>
                  <a:srgbClr val="000000"/>
                </a:solidFill>
                <a:latin typeface="Arial Narrow"/>
                <a:ea typeface="Microsoft YaHei"/>
              </a:rPr>
              <a:t> </a:t>
            </a:r>
            <a:r>
              <a:rPr b="0" lang="pt-PT" sz="1000" spc="-1" strike="noStrike">
                <a:solidFill>
                  <a:srgbClr val="000000"/>
                </a:solidFill>
                <a:latin typeface="Arial Narrow"/>
                <a:ea typeface="Microsoft YaHei"/>
              </a:rPr>
              <a:t>Não dispensa consulta do programa detalhado;</a:t>
            </a:r>
            <a:endParaRPr b="0" lang="pt-PT" sz="10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i="1" lang="pt-PT" sz="1100" spc="-1" strike="noStrike">
                <a:solidFill>
                  <a:srgbClr val="ff0000"/>
                </a:solidFill>
                <a:latin typeface="Arial Narrow"/>
                <a:ea typeface="Microsoft YaHei"/>
              </a:rPr>
              <a:t>»</a:t>
            </a:r>
            <a:r>
              <a:rPr b="0" lang="pt-PT" sz="1000" spc="-1" strike="noStrike">
                <a:solidFill>
                  <a:srgbClr val="000000"/>
                </a:solidFill>
                <a:latin typeface="Arial Narrow"/>
                <a:ea typeface="Microsoft YaHei"/>
              </a:rPr>
              <a:t> Para facilitar o envio da carga nos voos reservados, a mesma deve ser entregue em volumes soltos de dimensão individual relativamente reduzida;</a:t>
            </a:r>
            <a:endParaRPr b="0" lang="pt-PT" sz="10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b="0" lang="pt-PT" sz="3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i="1" lang="pt-PT" sz="1100" spc="-1" strike="noStrike">
                <a:solidFill>
                  <a:srgbClr val="ff0000"/>
                </a:solidFill>
                <a:latin typeface="Arial Narrow"/>
                <a:ea typeface="Microsoft YaHei"/>
              </a:rPr>
              <a:t>»</a:t>
            </a:r>
            <a:r>
              <a:rPr b="0" lang="pt-PT" sz="1000" spc="-1" strike="noStrike">
                <a:solidFill>
                  <a:srgbClr val="000000"/>
                </a:solidFill>
                <a:latin typeface="Arial Narrow"/>
                <a:ea typeface="Microsoft YaHei"/>
              </a:rPr>
              <a:t> T/T - Tempo de Trânsito estimado pela companhia  de navegação desde o porto de origem até ao porto de destino, podendo variar sem pré-aviso;</a:t>
            </a:r>
            <a:endParaRPr b="0" lang="pt-PT" sz="10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b="0" lang="pt-PT" sz="3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i="1" lang="pt-PT" sz="1100" spc="-1" strike="noStrike">
                <a:solidFill>
                  <a:srgbClr val="ff0000"/>
                </a:solidFill>
                <a:latin typeface="Arial Narrow"/>
                <a:ea typeface="Microsoft YaHei"/>
              </a:rPr>
              <a:t>»</a:t>
            </a:r>
            <a:r>
              <a:rPr b="0" lang="pt-PT" sz="1000" spc="-1" strike="noStrike">
                <a:solidFill>
                  <a:srgbClr val="000000"/>
                </a:solidFill>
                <a:latin typeface="Arial Narrow"/>
                <a:ea typeface="Microsoft YaHei"/>
              </a:rPr>
              <a:t> O passageiro deve obrigatoriamente escolher uma data de ida e uma data de regresso, na mesma companhia.</a:t>
            </a:r>
            <a:endParaRPr b="0" lang="pt-PT" sz="1000" spc="-1" strike="noStrike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65" name="" descr=""/>
          <p:cNvPicPr/>
          <p:nvPr/>
        </p:nvPicPr>
        <p:blipFill>
          <a:blip r:embed="rId2"/>
          <a:stretch/>
        </p:blipFill>
        <p:spPr>
          <a:xfrm>
            <a:off x="10080" y="9000"/>
            <a:ext cx="1966320" cy="477000"/>
          </a:xfrm>
          <a:prstGeom prst="rect">
            <a:avLst/>
          </a:prstGeom>
          <a:ln w="0">
            <a:noFill/>
          </a:ln>
        </p:spPr>
      </p:pic>
      <p:pic>
        <p:nvPicPr>
          <p:cNvPr id="66" name="" descr=""/>
          <p:cNvPicPr/>
          <p:nvPr/>
        </p:nvPicPr>
        <p:blipFill>
          <a:blip r:embed="rId3"/>
          <a:stretch/>
        </p:blipFill>
        <p:spPr>
          <a:xfrm>
            <a:off x="5292000" y="7274880"/>
            <a:ext cx="1630440" cy="528480"/>
          </a:xfrm>
          <a:prstGeom prst="rect">
            <a:avLst/>
          </a:prstGeom>
          <a:ln w="0">
            <a:noFill/>
          </a:ln>
        </p:spPr>
      </p:pic>
      <p:sp>
        <p:nvSpPr>
          <p:cNvPr id="67" name="Decágono 4"/>
          <p:cNvSpPr/>
          <p:nvPr/>
        </p:nvSpPr>
        <p:spPr>
          <a:xfrm>
            <a:off x="5760" y="777960"/>
            <a:ext cx="208080" cy="215280"/>
          </a:xfrm>
          <a:prstGeom prst="decagon">
            <a:avLst>
              <a:gd name="vf" fmla="val 105146"/>
            </a:avLst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36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r>
              <a:rPr b="0" lang="pt-PT" sz="1400" spc="-1" strike="noStrike">
                <a:solidFill>
                  <a:srgbClr val="ffffff"/>
                </a:solidFill>
                <a:latin typeface="Franklin Gothic Book"/>
              </a:rPr>
              <a:t>1</a:t>
            </a:r>
            <a:endParaRPr b="0" lang="pt-PT" sz="1400" spc="-1" strike="noStrike">
              <a:solidFill>
                <a:srgbClr val="000000"/>
              </a:solidFill>
              <a:latin typeface="Arial"/>
            </a:endParaRPr>
          </a:p>
        </p:txBody>
      </p:sp>
      <p:grpSp>
        <p:nvGrpSpPr>
          <p:cNvPr id="68" name=""/>
          <p:cNvGrpSpPr/>
          <p:nvPr/>
        </p:nvGrpSpPr>
        <p:grpSpPr>
          <a:xfrm>
            <a:off x="3600000" y="1440"/>
            <a:ext cx="4344480" cy="1833120"/>
            <a:chOff x="3600000" y="1440"/>
            <a:chExt cx="4344480" cy="1833120"/>
          </a:xfrm>
        </p:grpSpPr>
        <p:pic>
          <p:nvPicPr>
            <p:cNvPr id="69" name="" descr=""/>
            <p:cNvPicPr/>
            <p:nvPr/>
          </p:nvPicPr>
          <p:blipFill>
            <a:blip r:embed="rId4"/>
            <a:stretch/>
          </p:blipFill>
          <p:spPr>
            <a:xfrm>
              <a:off x="4073400" y="272160"/>
              <a:ext cx="2202840" cy="120240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70" name=""/>
            <p:cNvSpPr/>
            <p:nvPr/>
          </p:nvSpPr>
          <p:spPr>
            <a:xfrm>
              <a:off x="3600000" y="1440"/>
              <a:ext cx="3058560" cy="1833120"/>
            </a:xfrm>
            <a:prstGeom prst="donut">
              <a:avLst>
                <a:gd name="adj" fmla="val 25000"/>
              </a:avLst>
            </a:prstGeom>
            <a:solidFill>
              <a:srgbClr val="00aef0"/>
            </a:solidFill>
            <a:ln w="0">
              <a:solidFill>
                <a:srgbClr val="00aef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ctr">
              <a:noAutofit/>
            </a:bodyPr>
            <a:p>
              <a:pPr>
                <a:lnSpc>
                  <a:spcPct val="100000"/>
                </a:lnSpc>
              </a:pPr>
              <a:endParaRPr b="0" lang="pt-PT" sz="1800" spc="-1" strike="noStrike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71" name="TextBox 7"/>
            <p:cNvSpPr/>
            <p:nvPr/>
          </p:nvSpPr>
          <p:spPr>
            <a:xfrm>
              <a:off x="6540480" y="59400"/>
              <a:ext cx="1404000" cy="4554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t">
              <a:spAutoFit/>
            </a:bodyPr>
            <a:p>
              <a:pPr defTabSz="914400">
                <a:lnSpc>
                  <a:spcPct val="100000"/>
                </a:lnSpc>
              </a:pPr>
              <a:r>
                <a:rPr b="0" i="1" lang="pt-PT" sz="2400" spc="-1" strike="noStrike">
                  <a:solidFill>
                    <a:schemeClr val="lt1"/>
                  </a:solidFill>
                  <a:latin typeface="Arial Black"/>
                </a:rPr>
                <a:t>DESDE</a:t>
              </a:r>
              <a:endParaRPr b="0" lang="pt-PT" sz="2400" spc="-1" strike="noStrike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72" name="TextBox 7"/>
            <p:cNvSpPr/>
            <p:nvPr/>
          </p:nvSpPr>
          <p:spPr>
            <a:xfrm>
              <a:off x="5964480" y="720000"/>
              <a:ext cx="1954800" cy="2800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b">
              <a:spAutoFit/>
            </a:bodyPr>
            <a:p>
              <a:pPr algn="r" defTabSz="914400">
                <a:lnSpc>
                  <a:spcPts val="1500"/>
                </a:lnSpc>
              </a:pPr>
              <a:r>
                <a:rPr b="1" i="1" lang="pt-PT" sz="3200" spc="-1" strike="noStrike">
                  <a:solidFill>
                    <a:schemeClr val="lt1"/>
                  </a:solidFill>
                  <a:latin typeface="Felix Titling"/>
                </a:rPr>
                <a:t>€ </a:t>
              </a:r>
              <a:r>
                <a:rPr b="0" lang="pt-PT" sz="3200" spc="-1" strike="noStrike">
                  <a:solidFill>
                    <a:schemeClr val="lt1"/>
                  </a:solidFill>
                  <a:latin typeface="Felix Titling"/>
                </a:rPr>
                <a:t>000,00</a:t>
              </a:r>
              <a:endParaRPr b="0" lang="pt-PT" sz="3200" spc="-1" strike="noStrike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73" name="TextBox 7"/>
            <p:cNvSpPr/>
            <p:nvPr/>
          </p:nvSpPr>
          <p:spPr>
            <a:xfrm>
              <a:off x="6120000" y="933120"/>
              <a:ext cx="1801440" cy="440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t">
              <a:spAutoFit/>
            </a:bodyPr>
            <a:p>
              <a:pPr algn="r">
                <a:lnSpc>
                  <a:spcPct val="100000"/>
                </a:lnSpc>
              </a:pPr>
              <a:r>
                <a:rPr b="0" i="1" lang="pt-PT" sz="1100" spc="-1" strike="noStrike">
                  <a:solidFill>
                    <a:srgbClr val="ffffff"/>
                  </a:solidFill>
                  <a:latin typeface="Arial Black"/>
                  <a:ea typeface="Times New Roman"/>
                </a:rPr>
                <a:t>Refª PACK-FR/CI-01</a:t>
              </a:r>
              <a:endParaRPr b="0" lang="pt-PT" sz="1100" spc="-1" strike="noStrike">
                <a:solidFill>
                  <a:srgbClr val="000000"/>
                </a:solidFill>
                <a:latin typeface="Arial"/>
              </a:endParaRPr>
            </a:p>
            <a:p>
              <a:pPr algn="r" defTabSz="914400">
                <a:lnSpc>
                  <a:spcPct val="100000"/>
                </a:lnSpc>
              </a:pPr>
              <a:r>
                <a:rPr b="0" i="1" lang="pt-PT" sz="1200" spc="-1" strike="noStrike">
                  <a:solidFill>
                    <a:srgbClr val="ffffff"/>
                  </a:solidFill>
                  <a:latin typeface="Arial Black"/>
                  <a:ea typeface="Times New Roman"/>
                </a:rPr>
                <a:t>Taxas incluídas</a:t>
              </a:r>
              <a:endParaRPr b="0" lang="pt-PT" sz="1200" spc="-1" strike="noStrike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74" name="TextBox 1"/>
            <p:cNvSpPr/>
            <p:nvPr/>
          </p:nvSpPr>
          <p:spPr>
            <a:xfrm>
              <a:off x="5532480" y="1355400"/>
              <a:ext cx="2264760" cy="2574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t">
              <a:spAutoFit/>
            </a:bodyPr>
            <a:p>
              <a:pPr defTabSz="914400">
                <a:lnSpc>
                  <a:spcPct val="100000"/>
                </a:lnSpc>
              </a:pPr>
              <a:r>
                <a:rPr b="0" i="1" lang="pt-PT" sz="1100" spc="-1" strike="noStrike">
                  <a:solidFill>
                    <a:schemeClr val="lt1"/>
                  </a:solidFill>
                  <a:latin typeface="Arial Black"/>
                </a:rPr>
                <a:t>PARIS – ABIDJAN - PARIS</a:t>
              </a:r>
              <a:endParaRPr b="0" lang="pt-PT" sz="1100" spc="-1" strike="noStrike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75" name=""/>
            <p:cNvSpPr/>
            <p:nvPr/>
          </p:nvSpPr>
          <p:spPr>
            <a:xfrm>
              <a:off x="5940000" y="144000"/>
              <a:ext cx="538560" cy="358560"/>
            </a:xfrm>
            <a:prstGeom prst="rect">
              <a:avLst/>
            </a:prstGeom>
            <a:solidFill>
              <a:srgbClr val="00b0f0"/>
            </a:solidFill>
            <a:ln w="0">
              <a:solidFill>
                <a:srgbClr val="00b0f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ctr">
              <a:noAutofit/>
            </a:bodyPr>
            <a:p>
              <a:pPr>
                <a:lnSpc>
                  <a:spcPct val="100000"/>
                </a:lnSpc>
              </a:pPr>
              <a:endParaRPr b="0" lang="pt-PT" sz="1800" spc="-1" strike="noStrike">
                <a:solidFill>
                  <a:srgbClr val="000000"/>
                </a:solidFill>
                <a:latin typeface="Arial"/>
              </a:endParaRPr>
            </a:p>
          </p:txBody>
        </p:sp>
      </p:grpSp>
      <p:sp>
        <p:nvSpPr>
          <p:cNvPr id="76" name="Rectângulo 5"/>
          <p:cNvSpPr/>
          <p:nvPr/>
        </p:nvSpPr>
        <p:spPr>
          <a:xfrm rot="16200000">
            <a:off x="7395840" y="10153080"/>
            <a:ext cx="1073160" cy="36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-44280" bIns="-44280" anchor="ctr">
            <a:noAutofit/>
          </a:bodyPr>
          <a:p>
            <a:pPr algn="ctr" defTabSz="914400">
              <a:lnSpc>
                <a:spcPct val="100000"/>
              </a:lnSpc>
            </a:pPr>
            <a:r>
              <a:rPr b="0" lang="pt-PT" sz="800" spc="-1" strike="noStrike">
                <a:solidFill>
                  <a:schemeClr val="lt1"/>
                </a:solidFill>
                <a:latin typeface="Franklin Gothic Book"/>
              </a:rPr>
              <a:t>Pack-007-Ref.CV-23</a:t>
            </a:r>
            <a:endParaRPr b="0" lang="pt-PT" sz="800" spc="-1" strike="noStrike">
              <a:solidFill>
                <a:srgbClr val="000000"/>
              </a:solidFill>
              <a:latin typeface="Arial"/>
            </a:endParaRPr>
          </a:p>
        </p:txBody>
      </p:sp>
      <p:graphicFrame>
        <p:nvGraphicFramePr>
          <p:cNvPr id="77" name="Table 6"/>
          <p:cNvGraphicFramePr/>
          <p:nvPr/>
        </p:nvGraphicFramePr>
        <p:xfrm>
          <a:off x="-14760" y="9466200"/>
          <a:ext cx="7773840" cy="946440"/>
        </p:xfrm>
        <a:graphic>
          <a:graphicData uri="http://schemas.openxmlformats.org/drawingml/2006/table">
            <a:tbl>
              <a:tblPr/>
              <a:tblGrid>
                <a:gridCol w="1590120"/>
                <a:gridCol w="883440"/>
                <a:gridCol w="883440"/>
                <a:gridCol w="883440"/>
                <a:gridCol w="883440"/>
                <a:gridCol w="883440"/>
                <a:gridCol w="883440"/>
                <a:gridCol w="883440"/>
              </a:tblGrid>
              <a:tr h="233640">
                <a:tc rowSpan="2">
                  <a:txBody>
                    <a:bodyPr lIns="7560" rIns="756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0" lang="pt-PT" sz="1000" spc="-1" strike="noStrike">
                          <a:solidFill>
                            <a:schemeClr val="lt1"/>
                          </a:solidFill>
                          <a:latin typeface="Franklin Gothic Book"/>
                        </a:rPr>
                        <a:t>PREÇO P/PAX</a:t>
                      </a:r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7560" marR="75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 gridSpan="6">
                  <a:txBody>
                    <a:bodyPr lIns="7560" rIns="756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0" lang="pt-PT" sz="1000" spc="-1" strike="noStrike">
                          <a:solidFill>
                            <a:schemeClr val="lt1"/>
                          </a:solidFill>
                          <a:latin typeface="Franklin Gothic Book"/>
                        </a:rPr>
                        <a:t>DIMENSÃO DO GRUPO</a:t>
                      </a:r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7560" marR="75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 lIns="90000" rIns="90000" tIns="45000" bIns="45000" anchor="t">
                      <a:noAutofit/>
                    </a:bodyPr>
                    <a:p>
                      <a:endParaRPr b="0" lang="pt-PT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 hMerge="1">
                  <a:txBody>
                    <a:bodyPr lIns="90000" rIns="90000" tIns="45000" bIns="45000" anchor="t">
                      <a:noAutofit/>
                    </a:bodyPr>
                    <a:p>
                      <a:endParaRPr b="0" lang="pt-PT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 hMerge="1">
                  <a:txBody>
                    <a:bodyPr lIns="90000" rIns="90000" tIns="45000" bIns="45000" anchor="t">
                      <a:noAutofit/>
                    </a:bodyPr>
                    <a:p>
                      <a:endParaRPr b="0" lang="pt-PT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 hMerge="1">
                  <a:txBody>
                    <a:bodyPr lIns="90000" rIns="90000" tIns="45000" bIns="45000" anchor="t">
                      <a:noAutofit/>
                    </a:bodyPr>
                    <a:p>
                      <a:endParaRPr b="0" lang="pt-PT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 hMerge="1">
                  <a:txBody>
                    <a:bodyPr lIns="90000" rIns="90000" tIns="45000" bIns="45000" anchor="t">
                      <a:noAutofit/>
                    </a:bodyPr>
                    <a:p>
                      <a:endParaRPr b="0" lang="pt-PT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 rowSpan="2">
                  <a:txBody>
                    <a:bodyPr lIns="7560" rIns="756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0" lang="pt-PT" sz="1100" spc="-1" strike="noStrike">
                          <a:solidFill>
                            <a:schemeClr val="lt1"/>
                          </a:solidFill>
                          <a:latin typeface="Franklin Gothic Book"/>
                        </a:rPr>
                        <a:t>Noite adicional</a:t>
                      </a:r>
                      <a:endParaRPr b="0" lang="pt-PT" sz="11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7560" marR="75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  <a:tr h="402840">
                <a:tc vMerge="1">
                  <a:txBody>
                    <a:bodyPr lIns="90000" rIns="90000" tIns="45000" bIns="45000" anchor="t">
                      <a:noAutofit/>
                    </a:bodyPr>
                    <a:p>
                      <a:endParaRPr b="0" lang="pt-PT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pt-PT" sz="1000" spc="-1" strike="noStrike">
                          <a:solidFill>
                            <a:srgbClr val="00b050"/>
                          </a:solidFill>
                          <a:latin typeface="Arial"/>
                        </a:rPr>
                        <a:t>1 - 4</a:t>
                      </a:r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pt-PT" sz="1000" spc="-1" strike="noStrike">
                          <a:solidFill>
                            <a:srgbClr val="00b050"/>
                          </a:solidFill>
                          <a:latin typeface="Arial"/>
                        </a:rPr>
                        <a:t>5 - 8</a:t>
                      </a:r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pt-PT" sz="1000" spc="-1" strike="noStrike">
                          <a:solidFill>
                            <a:srgbClr val="00b050"/>
                          </a:solidFill>
                          <a:latin typeface="Arial"/>
                        </a:rPr>
                        <a:t>9-15</a:t>
                      </a:r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pt-PT" sz="1000" spc="-1" strike="noStrike">
                          <a:solidFill>
                            <a:srgbClr val="00b050"/>
                          </a:solidFill>
                          <a:latin typeface="Arial"/>
                        </a:rPr>
                        <a:t>16 – 20</a:t>
                      </a:r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pt-PT" sz="1000" spc="-1" strike="noStrike">
                          <a:solidFill>
                            <a:srgbClr val="00b050"/>
                          </a:solidFill>
                          <a:latin typeface="Arial"/>
                        </a:rPr>
                        <a:t>21 – 24</a:t>
                      </a:r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pt-PT" sz="1000" spc="-1" strike="noStrike">
                          <a:solidFill>
                            <a:srgbClr val="00b050"/>
                          </a:solidFill>
                          <a:latin typeface="Arial"/>
                        </a:rPr>
                        <a:t>+25</a:t>
                      </a:r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 vMerge="1">
                  <a:txBody>
                    <a:bodyPr lIns="90000" rIns="90000" tIns="45000" bIns="45000" anchor="t">
                      <a:noAutofit/>
                    </a:bodyPr>
                    <a:p>
                      <a:endParaRPr b="0" lang="pt-PT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</a:tr>
              <a:tr h="262440">
                <a:tc>
                  <a:txBody>
                    <a:bodyPr lIns="7560" rIns="756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0" lang="pt-PT" sz="1200" spc="-1" strike="noStrike">
                          <a:solidFill>
                            <a:schemeClr val="lt1"/>
                          </a:solidFill>
                          <a:latin typeface="Franklin Gothic Book"/>
                        </a:rPr>
                        <a:t>ADULTOS</a:t>
                      </a:r>
                      <a:endParaRPr b="0" lang="pt-PT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7560" marR="75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 lIns="7560" rIns="756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0" lang="pt-PT" sz="1200" spc="-1" strike="noStrike">
                          <a:solidFill>
                            <a:schemeClr val="dk1"/>
                          </a:solidFill>
                          <a:latin typeface="Arial Narrow"/>
                        </a:rPr>
                        <a:t>€ </a:t>
                      </a:r>
                      <a:r>
                        <a:rPr b="0" lang="pt-PT" sz="1200" spc="-1" strike="noStrike">
                          <a:solidFill>
                            <a:schemeClr val="dk1"/>
                          </a:solidFill>
                          <a:latin typeface="Arial Narrow"/>
                        </a:rPr>
                        <a:t>000,00</a:t>
                      </a:r>
                      <a:endParaRPr b="0" lang="pt-PT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7560" marR="75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7560" rIns="756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0" lang="pt-PT" sz="1200" spc="-1" strike="noStrike">
                          <a:solidFill>
                            <a:schemeClr val="dk1"/>
                          </a:solidFill>
                          <a:latin typeface="Arial Narrow"/>
                        </a:rPr>
                        <a:t>€ </a:t>
                      </a:r>
                      <a:r>
                        <a:rPr b="0" lang="pt-PT" sz="1200" spc="-1" strike="noStrike">
                          <a:solidFill>
                            <a:schemeClr val="dk1"/>
                          </a:solidFill>
                          <a:latin typeface="Arial Narrow"/>
                        </a:rPr>
                        <a:t>000,00</a:t>
                      </a:r>
                      <a:endParaRPr b="0" lang="pt-PT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7560" marR="75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7560" rIns="756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0" lang="pt-PT" sz="1200" spc="-1" strike="noStrike">
                          <a:solidFill>
                            <a:schemeClr val="dk1"/>
                          </a:solidFill>
                          <a:latin typeface="Arial Narrow"/>
                        </a:rPr>
                        <a:t>€ </a:t>
                      </a:r>
                      <a:r>
                        <a:rPr b="0" lang="pt-PT" sz="1200" spc="-1" strike="noStrike">
                          <a:solidFill>
                            <a:schemeClr val="dk1"/>
                          </a:solidFill>
                          <a:latin typeface="Arial Narrow"/>
                        </a:rPr>
                        <a:t>000,00</a:t>
                      </a:r>
                      <a:endParaRPr b="0" lang="pt-PT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7560" marR="75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7560" rIns="756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0" lang="pt-PT" sz="1200" spc="-1" strike="noStrike">
                          <a:solidFill>
                            <a:schemeClr val="dk1"/>
                          </a:solidFill>
                          <a:latin typeface="Arial Narrow"/>
                        </a:rPr>
                        <a:t>€ </a:t>
                      </a:r>
                      <a:r>
                        <a:rPr b="0" lang="pt-PT" sz="1200" spc="-1" strike="noStrike">
                          <a:solidFill>
                            <a:schemeClr val="dk1"/>
                          </a:solidFill>
                          <a:latin typeface="Arial Narrow"/>
                        </a:rPr>
                        <a:t>000,00</a:t>
                      </a:r>
                      <a:endParaRPr b="0" lang="pt-PT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7560" marR="75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7560" rIns="756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0" lang="pt-PT" sz="1200" spc="-1" strike="noStrike">
                          <a:solidFill>
                            <a:schemeClr val="dk1"/>
                          </a:solidFill>
                          <a:latin typeface="Arial Narrow"/>
                        </a:rPr>
                        <a:t>€ </a:t>
                      </a:r>
                      <a:r>
                        <a:rPr b="0" lang="pt-PT" sz="1200" spc="-1" strike="noStrike">
                          <a:solidFill>
                            <a:schemeClr val="dk1"/>
                          </a:solidFill>
                          <a:latin typeface="Arial Narrow"/>
                        </a:rPr>
                        <a:t>000,00</a:t>
                      </a:r>
                      <a:endParaRPr b="0" lang="pt-PT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7560" marR="75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7560" rIns="756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0" lang="pt-PT" sz="1200" spc="-1" strike="noStrike">
                          <a:solidFill>
                            <a:schemeClr val="dk1"/>
                          </a:solidFill>
                          <a:latin typeface="Arial Narrow"/>
                        </a:rPr>
                        <a:t>€ </a:t>
                      </a:r>
                      <a:r>
                        <a:rPr b="0" lang="pt-PT" sz="1200" spc="-1" strike="noStrike">
                          <a:solidFill>
                            <a:schemeClr val="dk1"/>
                          </a:solidFill>
                          <a:latin typeface="Arial Narrow"/>
                        </a:rPr>
                        <a:t>000,00</a:t>
                      </a:r>
                      <a:endParaRPr b="0" lang="pt-PT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7560" marR="75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7560" rIns="756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pt-PT" sz="1200" spc="-1" strike="noStrike">
                          <a:solidFill>
                            <a:schemeClr val="dk1"/>
                          </a:solidFill>
                          <a:latin typeface="Arial Narrow"/>
                        </a:rPr>
                        <a:t>€ </a:t>
                      </a:r>
                      <a:r>
                        <a:rPr b="0" lang="pt-PT" sz="1200" spc="-1" strike="noStrike">
                          <a:solidFill>
                            <a:schemeClr val="dk1"/>
                          </a:solidFill>
                          <a:latin typeface="Arial Narrow"/>
                        </a:rPr>
                        <a:t>000,00 </a:t>
                      </a:r>
                      <a:endParaRPr b="0" lang="pt-PT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7560" marR="75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78" name=""/>
          <p:cNvGraphicFramePr/>
          <p:nvPr/>
        </p:nvGraphicFramePr>
        <p:xfrm>
          <a:off x="14760" y="10324080"/>
          <a:ext cx="7777080" cy="488880"/>
        </p:xfrm>
        <a:graphic>
          <a:graphicData uri="http://schemas.openxmlformats.org/drawingml/2006/table">
            <a:tbl>
              <a:tblPr/>
              <a:tblGrid>
                <a:gridCol w="7777440"/>
              </a:tblGrid>
              <a:tr h="216000">
                <a:tc>
                  <a:txBody>
                    <a:bodyPr lIns="36000" rIns="3600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pt-PT" sz="1000" spc="-1" strike="noStrike">
                          <a:solidFill>
                            <a:srgbClr val="ffffff"/>
                          </a:solidFill>
                          <a:latin typeface="David"/>
                        </a:rPr>
                        <a:t>CONTACTOS</a:t>
                      </a:r>
                      <a:endParaRPr b="0" lang="pt-PT" sz="1000" spc="-1" strike="noStrike">
                        <a:solidFill>
                          <a:srgbClr val="ffffff"/>
                        </a:solidFill>
                        <a:latin typeface="Arial"/>
                      </a:endParaRPr>
                    </a:p>
                  </a:txBody>
                  <a:tcPr anchor="ctr" marL="36000" marR="36000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solidFill>
                      <a:srgbClr val="1d28ec"/>
                    </a:solidFill>
                  </a:tcPr>
                </a:tc>
              </a:tr>
              <a:tr h="206280">
                <a:tc>
                  <a:txBody>
                    <a:bodyPr lIns="36000" rIns="360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i="1" lang="pt-PT" sz="1000" spc="-1" strike="noStrike">
                          <a:solidFill>
                            <a:srgbClr val="ffffff"/>
                          </a:solidFill>
                          <a:latin typeface="Arial Narrow"/>
                          <a:ea typeface="Microsoft YaHei"/>
                        </a:rPr>
                        <a:t>Av 5 de Outubro | Apartado 014104 | 1064 - 002 Lisboa | Lisboa |Portugal |  </a:t>
                      </a:r>
                      <a:r>
                        <a:rPr b="0" lang="pt-PT" sz="800" spc="-1" strike="noStrike">
                          <a:solidFill>
                            <a:srgbClr val="f97c00"/>
                          </a:solidFill>
                          <a:latin typeface="Verdana"/>
                          <a:ea typeface="Microsoft YaHei"/>
                        </a:rPr>
                        <a:t>☎</a:t>
                      </a:r>
                      <a:r>
                        <a:rPr b="0" i="1" lang="pt-PT" sz="1000" spc="-1" strike="noStrike">
                          <a:solidFill>
                            <a:srgbClr val="ffffff"/>
                          </a:solidFill>
                          <a:latin typeface="Arial Narrow"/>
                          <a:ea typeface="Microsoft YaHei"/>
                        </a:rPr>
                        <a:t>+351 – 962 480 094  | cargo@boxtravel.eu | www.boxtravel.eu</a:t>
                      </a:r>
                      <a:endParaRPr b="0" lang="pt-PT" sz="1000" spc="-1" strike="noStrike">
                        <a:solidFill>
                          <a:srgbClr val="ffffff"/>
                        </a:solidFill>
                        <a:latin typeface="Arial"/>
                      </a:endParaRPr>
                    </a:p>
                  </a:txBody>
                  <a:tcPr anchor="t" marL="36000" marR="36000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solidFill>
                      <a:srgbClr val="1d28ec"/>
                    </a:solidFill>
                  </a:tcPr>
                </a:tc>
              </a:tr>
            </a:tbl>
          </a:graphicData>
        </a:graphic>
      </p:graphicFrame>
      <p:sp>
        <p:nvSpPr>
          <p:cNvPr id="79" name="TextBox 11"/>
          <p:cNvSpPr/>
          <p:nvPr/>
        </p:nvSpPr>
        <p:spPr>
          <a:xfrm>
            <a:off x="7200" y="684000"/>
            <a:ext cx="4424760" cy="394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marL="97200" defTabSz="914400">
              <a:lnSpc>
                <a:spcPct val="100000"/>
              </a:lnSpc>
            </a:pPr>
            <a:r>
              <a:rPr b="1" i="1" lang="en-GB" sz="2000" spc="-1" strike="noStrike">
                <a:solidFill>
                  <a:schemeClr val="accent6">
                    <a:lumMod val="75000"/>
                  </a:schemeClr>
                </a:solidFill>
                <a:latin typeface="Arial Narrow"/>
              </a:rPr>
              <a:t> </a:t>
            </a:r>
            <a:r>
              <a:rPr b="1" i="1" lang="en-GB" sz="2000" spc="-1" strike="noStrike">
                <a:solidFill>
                  <a:schemeClr val="accent6">
                    <a:lumMod val="75000"/>
                  </a:schemeClr>
                </a:solidFill>
                <a:latin typeface="Arial Narrow"/>
              </a:rPr>
              <a:t>EXCELLENCE BUSINESS </a:t>
            </a:r>
            <a:r>
              <a:rPr b="1" i="1" lang="en-GB" sz="2000" spc="-1" strike="noStrike">
                <a:solidFill>
                  <a:srgbClr val="ffffff"/>
                </a:solidFill>
                <a:latin typeface="Arial Narrow"/>
              </a:rPr>
              <a:t>STANDARD</a:t>
            </a:r>
            <a:endParaRPr b="0" lang="pt-PT" sz="20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0" name="Imagem 3" descr=""/>
          <p:cNvPicPr/>
          <p:nvPr/>
        </p:nvPicPr>
        <p:blipFill>
          <a:blip r:embed="rId1"/>
          <a:stretch/>
        </p:blipFill>
        <p:spPr>
          <a:xfrm>
            <a:off x="0" y="0"/>
            <a:ext cx="7944840" cy="9136080"/>
          </a:xfrm>
          <a:prstGeom prst="rect">
            <a:avLst/>
          </a:prstGeom>
          <a:ln w="0">
            <a:noFill/>
          </a:ln>
        </p:spPr>
      </p:pic>
      <p:sp>
        <p:nvSpPr>
          <p:cNvPr id="81" name="Right Triangle 40"/>
          <p:cNvSpPr/>
          <p:nvPr/>
        </p:nvSpPr>
        <p:spPr>
          <a:xfrm flipV="1">
            <a:off x="0" y="-15480"/>
            <a:ext cx="7944840" cy="5688360"/>
          </a:xfrm>
          <a:prstGeom prst="rtTriangle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endParaRPr b="0" lang="pt-PT" sz="1800" spc="-1" strike="noStrike">
              <a:solidFill>
                <a:schemeClr val="lt1"/>
              </a:solidFill>
              <a:latin typeface="Franklin Gothic Book"/>
            </a:endParaRPr>
          </a:p>
        </p:txBody>
      </p:sp>
      <p:sp>
        <p:nvSpPr>
          <p:cNvPr id="82" name="Right Triangle 41"/>
          <p:cNvSpPr/>
          <p:nvPr/>
        </p:nvSpPr>
        <p:spPr>
          <a:xfrm flipH="1" flipV="1">
            <a:off x="-7200" y="0"/>
            <a:ext cx="7944840" cy="2649600"/>
          </a:xfrm>
          <a:prstGeom prst="rtTriangle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endParaRPr b="0" lang="pt-PT" sz="1800" spc="-1" strike="noStrike">
              <a:solidFill>
                <a:schemeClr val="lt1"/>
              </a:solidFill>
              <a:latin typeface="Franklin Gothic Book"/>
            </a:endParaRPr>
          </a:p>
        </p:txBody>
      </p:sp>
      <p:sp>
        <p:nvSpPr>
          <p:cNvPr id="83" name="TextBox 9"/>
          <p:cNvSpPr/>
          <p:nvPr/>
        </p:nvSpPr>
        <p:spPr>
          <a:xfrm>
            <a:off x="5040" y="1152360"/>
            <a:ext cx="7898400" cy="5576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defTabSz="914400">
              <a:lnSpc>
                <a:spcPct val="100000"/>
              </a:lnSpc>
            </a:pPr>
            <a:r>
              <a:rPr b="1" i="1" lang="en-GB" sz="1200" spc="-1" strike="noStrike">
                <a:solidFill>
                  <a:schemeClr val="dk1"/>
                </a:solidFill>
                <a:latin typeface="Arial Narrow"/>
              </a:rPr>
              <a:t>INFORMAÇÕES ADICIONAIS:</a:t>
            </a:r>
            <a:endParaRPr b="0" lang="pt-PT" sz="1200" spc="-1" strike="noStrike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ct val="100000"/>
              </a:lnSpc>
            </a:pPr>
            <a:r>
              <a:rPr b="1" lang="pt-PT" sz="1200" spc="-1" strike="noStrike">
                <a:solidFill>
                  <a:schemeClr val="lt1"/>
                </a:solidFill>
                <a:latin typeface="Arial Narrow"/>
              </a:rPr>
              <a:t>»</a:t>
            </a:r>
            <a:r>
              <a:rPr b="1" lang="en-GB" sz="1200" spc="-1" strike="noStrike">
                <a:solidFill>
                  <a:schemeClr val="dk1"/>
                </a:solidFill>
                <a:latin typeface="Arial Narrow"/>
              </a:rPr>
              <a:t> </a:t>
            </a:r>
            <a:r>
              <a:rPr b="0" lang="en-GB" sz="1200" spc="-1" strike="noStrike">
                <a:solidFill>
                  <a:schemeClr val="dk1"/>
                </a:solidFill>
                <a:latin typeface="Arial Narrow"/>
              </a:rPr>
              <a:t>Taxas sujeitas a alterações;</a:t>
            </a:r>
            <a:endParaRPr b="0" lang="pt-PT" sz="1200" spc="-1" strike="noStrike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ct val="100000"/>
              </a:lnSpc>
            </a:pPr>
            <a:r>
              <a:rPr b="1" lang="pt-PT" sz="1200" spc="-1" strike="noStrike">
                <a:solidFill>
                  <a:schemeClr val="lt1"/>
                </a:solidFill>
                <a:latin typeface="Arial Narrow"/>
              </a:rPr>
              <a:t>»</a:t>
            </a:r>
            <a:r>
              <a:rPr b="1" lang="pt-PT" sz="1200" spc="-1" strike="noStrike">
                <a:solidFill>
                  <a:schemeClr val="dk1"/>
                </a:solidFill>
                <a:latin typeface="Arial Narrow"/>
              </a:rPr>
              <a:t> </a:t>
            </a:r>
            <a:r>
              <a:rPr b="0" lang="pt-PT" sz="1200" spc="-1" strike="noStrike">
                <a:solidFill>
                  <a:schemeClr val="dk1"/>
                </a:solidFill>
                <a:latin typeface="Arial Narrow"/>
              </a:rPr>
              <a:t>Programa sujeito às condições gerais;</a:t>
            </a:r>
            <a:endParaRPr b="0" lang="pt-PT" sz="1200" spc="-1" strike="noStrike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ct val="100000"/>
              </a:lnSpc>
            </a:pPr>
            <a:r>
              <a:rPr b="1" lang="pt-PT" sz="1200" spc="-1" strike="noStrike">
                <a:solidFill>
                  <a:schemeClr val="lt1"/>
                </a:solidFill>
                <a:latin typeface="Arial Narrow"/>
              </a:rPr>
              <a:t>»</a:t>
            </a:r>
            <a:r>
              <a:rPr b="1" lang="en-GB" sz="1200" spc="-1" strike="noStrike">
                <a:solidFill>
                  <a:schemeClr val="dk1"/>
                </a:solidFill>
                <a:latin typeface="Arial Narrow"/>
              </a:rPr>
              <a:t> </a:t>
            </a:r>
            <a:r>
              <a:rPr b="0" lang="en-GB" sz="1200" spc="-1" strike="noStrike">
                <a:solidFill>
                  <a:schemeClr val="dk1"/>
                </a:solidFill>
                <a:latin typeface="Arial Narrow"/>
              </a:rPr>
              <a:t>Lugares limitados</a:t>
            </a:r>
            <a:endParaRPr b="0" lang="pt-PT" sz="1200" spc="-1" strike="noStrike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ct val="100000"/>
              </a:lnSpc>
            </a:pPr>
            <a:r>
              <a:rPr b="1" lang="pt-PT" sz="1200" spc="-1" strike="noStrike">
                <a:solidFill>
                  <a:schemeClr val="lt1"/>
                </a:solidFill>
                <a:latin typeface="Arial Narrow"/>
              </a:rPr>
              <a:t>»</a:t>
            </a:r>
            <a:r>
              <a:rPr b="1" lang="pt-PT" sz="1200" spc="-1" strike="noStrike">
                <a:solidFill>
                  <a:schemeClr val="dk1"/>
                </a:solidFill>
                <a:latin typeface="Arial Narrow"/>
              </a:rPr>
              <a:t> </a:t>
            </a:r>
            <a:r>
              <a:rPr b="0" lang="pt-PT" sz="1200" spc="-1" strike="noStrike">
                <a:solidFill>
                  <a:schemeClr val="dk1"/>
                </a:solidFill>
                <a:latin typeface="Arial Narrow"/>
              </a:rPr>
              <a:t>Não acumulável com outras ofertas;</a:t>
            </a:r>
            <a:endParaRPr b="0" lang="pt-PT" sz="1200" spc="-1" strike="noStrike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ct val="100000"/>
              </a:lnSpc>
            </a:pPr>
            <a:r>
              <a:rPr b="1" lang="pt-PT" sz="1200" spc="-1" strike="noStrike">
                <a:solidFill>
                  <a:schemeClr val="lt1"/>
                </a:solidFill>
                <a:latin typeface="Arial Narrow"/>
              </a:rPr>
              <a:t>»</a:t>
            </a:r>
            <a:r>
              <a:rPr b="1" lang="pt-PT" sz="1200" spc="-1" strike="noStrike">
                <a:solidFill>
                  <a:schemeClr val="dk1"/>
                </a:solidFill>
                <a:latin typeface="Arial Narrow"/>
              </a:rPr>
              <a:t> </a:t>
            </a:r>
            <a:r>
              <a:rPr b="0" lang="pt-PT" sz="1200" spc="-1" strike="noStrike">
                <a:solidFill>
                  <a:schemeClr val="dk1"/>
                </a:solidFill>
                <a:latin typeface="Arial Narrow"/>
              </a:rPr>
              <a:t>Não dispensa a consulta do programa detalhado;</a:t>
            </a:r>
            <a:endParaRPr b="0" lang="pt-PT" sz="1200" spc="-1" strike="noStrike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ct val="100000"/>
              </a:lnSpc>
            </a:pPr>
            <a:r>
              <a:rPr b="1" lang="pt-PT" sz="1200" spc="-1" strike="noStrike">
                <a:solidFill>
                  <a:schemeClr val="lt1"/>
                </a:solidFill>
                <a:latin typeface="Arial Narrow"/>
              </a:rPr>
              <a:t>»</a:t>
            </a:r>
            <a:r>
              <a:rPr b="1" lang="pt-PT" sz="1200" spc="-1" strike="noStrike">
                <a:solidFill>
                  <a:schemeClr val="dk1"/>
                </a:solidFill>
                <a:latin typeface="Arial Narrow"/>
              </a:rPr>
              <a:t> </a:t>
            </a:r>
            <a:r>
              <a:rPr b="0" lang="pt-PT" sz="1200" spc="-1" strike="noStrike">
                <a:solidFill>
                  <a:schemeClr val="dk1"/>
                </a:solidFill>
                <a:latin typeface="Arial Narrow"/>
              </a:rPr>
              <a:t>Cada passageiro tem direito ao envio de bagagem, existindo três modalidades: via aérea acompanhada no porão, via aérea não acompanhada e por via marítima não acompanhada;</a:t>
            </a:r>
            <a:endParaRPr b="0" lang="pt-PT" sz="1200" spc="-1" strike="noStrike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ct val="100000"/>
              </a:lnSpc>
            </a:pPr>
            <a:r>
              <a:rPr b="1" lang="pt-PT" sz="1200" spc="-1" strike="noStrike">
                <a:solidFill>
                  <a:schemeClr val="lt1"/>
                </a:solidFill>
                <a:latin typeface="Arial Narrow"/>
              </a:rPr>
              <a:t>»</a:t>
            </a:r>
            <a:r>
              <a:rPr b="1" lang="pt-PT" sz="1200" spc="-1" strike="noStrike">
                <a:solidFill>
                  <a:schemeClr val="dk1"/>
                </a:solidFill>
                <a:latin typeface="Arial Narrow"/>
              </a:rPr>
              <a:t> </a:t>
            </a:r>
            <a:r>
              <a:rPr b="0" lang="pt-PT" sz="1200" spc="-1" strike="noStrike">
                <a:solidFill>
                  <a:schemeClr val="dk1"/>
                </a:solidFill>
                <a:latin typeface="Arial Narrow"/>
              </a:rPr>
              <a:t>O peso/volume de bagagem na modalidade via aérea acompanhada depende exclusivamente da política de cada companhia aérea.</a:t>
            </a:r>
            <a:endParaRPr b="0" lang="pt-PT" sz="1200" spc="-1" strike="noStrike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ct val="100000"/>
              </a:lnSpc>
            </a:pPr>
            <a:endParaRPr b="0" lang="pt-PT" sz="1200" spc="-1" strike="noStrike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ct val="100000"/>
              </a:lnSpc>
            </a:pPr>
            <a:r>
              <a:rPr b="1" i="1" lang="en-GB" sz="1200" spc="-1" strike="noStrike">
                <a:solidFill>
                  <a:schemeClr val="dk1"/>
                </a:solidFill>
                <a:latin typeface="Arial Narrow"/>
              </a:rPr>
              <a:t>Bagagem por via marítima:</a:t>
            </a:r>
            <a:endParaRPr b="0" lang="pt-PT" sz="1200" spc="-1" strike="noStrike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ct val="100000"/>
              </a:lnSpc>
            </a:pPr>
            <a:r>
              <a:rPr b="1" lang="pt-PT" sz="1200" spc="-1" strike="noStrike">
                <a:solidFill>
                  <a:schemeClr val="lt1"/>
                </a:solidFill>
                <a:latin typeface="Arial Narrow"/>
              </a:rPr>
              <a:t>»</a:t>
            </a:r>
            <a:r>
              <a:rPr b="0" lang="pt-PT" sz="1200" spc="-1" strike="noStrike">
                <a:solidFill>
                  <a:schemeClr val="dk1"/>
                </a:solidFill>
                <a:latin typeface="Arial Narrow"/>
              </a:rPr>
              <a:t> Para que seja aceite carga com o titulo «</a:t>
            </a:r>
            <a:r>
              <a:rPr b="0" i="1" lang="pt-PT" sz="1200" spc="-1" strike="noStrike">
                <a:solidFill>
                  <a:schemeClr val="dk1"/>
                </a:solidFill>
                <a:latin typeface="Arial Narrow"/>
              </a:rPr>
              <a:t>personal effects</a:t>
            </a:r>
            <a:r>
              <a:rPr b="0" lang="pt-PT" sz="1200" spc="-1" strike="noStrike">
                <a:solidFill>
                  <a:schemeClr val="dk1"/>
                </a:solidFill>
                <a:latin typeface="Arial Narrow"/>
              </a:rPr>
              <a:t>» é imprescindível que a mesma esteja paletizada e devidamente identificada;</a:t>
            </a:r>
            <a:endParaRPr b="0" lang="pt-PT" sz="1200" spc="-1" strike="noStrike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ct val="100000"/>
              </a:lnSpc>
            </a:pPr>
            <a:r>
              <a:rPr b="1" lang="pt-PT" sz="1200" spc="-1" strike="noStrike">
                <a:solidFill>
                  <a:schemeClr val="lt1"/>
                </a:solidFill>
                <a:latin typeface="Arial Narrow"/>
              </a:rPr>
              <a:t>»</a:t>
            </a:r>
            <a:r>
              <a:rPr b="0" lang="pt-PT" sz="1200" spc="-1" strike="noStrike">
                <a:solidFill>
                  <a:schemeClr val="dk1"/>
                </a:solidFill>
                <a:latin typeface="Arial Narrow"/>
              </a:rPr>
              <a:t> O seguro de transporte é opcional e só é emitido quando solicitado por escrito antes do embarque estar fechado;</a:t>
            </a:r>
            <a:endParaRPr b="0" lang="pt-PT" sz="1200" spc="-1" strike="noStrike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ct val="100000"/>
              </a:lnSpc>
            </a:pPr>
            <a:r>
              <a:rPr b="1" lang="pt-PT" sz="1200" spc="-1" strike="noStrike">
                <a:solidFill>
                  <a:schemeClr val="lt1"/>
                </a:solidFill>
                <a:latin typeface="Arial Narrow"/>
              </a:rPr>
              <a:t>»</a:t>
            </a:r>
            <a:r>
              <a:rPr b="0" lang="pt-PT" sz="1200" spc="-1" strike="noStrike">
                <a:solidFill>
                  <a:schemeClr val="dk1"/>
                </a:solidFill>
                <a:latin typeface="Arial Narrow"/>
              </a:rPr>
              <a:t> Cargas frágeis e não sobreponiveis, como limitam o espaço de carga por não poderem levar outras cargas por cima, serão taxadas com a altura de 2,20 m. Tenha este detalhe em consideração para o cálculo de transporte;</a:t>
            </a:r>
            <a:endParaRPr b="0" lang="pt-PT" sz="1200" spc="-1" strike="noStrike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ct val="100000"/>
              </a:lnSpc>
            </a:pPr>
            <a:r>
              <a:rPr b="1" lang="pt-PT" sz="1200" spc="-1" strike="noStrike">
                <a:solidFill>
                  <a:schemeClr val="lt1"/>
                </a:solidFill>
                <a:latin typeface="Arial Narrow"/>
              </a:rPr>
              <a:t>»</a:t>
            </a:r>
            <a:r>
              <a:rPr b="0" lang="pt-PT" sz="1200" spc="-1" strike="noStrike">
                <a:solidFill>
                  <a:schemeClr val="dk1"/>
                </a:solidFill>
                <a:latin typeface="Arial Narrow"/>
              </a:rPr>
              <a:t> T/T é o tempo de trânsito estimado pela companhia de navegação do porto de origem ao porto de </a:t>
            </a:r>
            <a:r>
              <a:rPr b="0" lang="pt-PT" sz="1200" spc="-1" strike="noStrike">
                <a:solidFill>
                  <a:schemeClr val="lt1"/>
                </a:solidFill>
                <a:latin typeface="Arial Narrow"/>
              </a:rPr>
              <a:t>destino e pode </a:t>
            </a:r>
            <a:r>
              <a:rPr b="0" lang="pt-PT" sz="1200" spc="-1" strike="noStrike">
                <a:solidFill>
                  <a:schemeClr val="dk1"/>
                </a:solidFill>
                <a:latin typeface="Arial Narrow"/>
              </a:rPr>
              <a:t>variar sem pré-aviso;</a:t>
            </a:r>
            <a:endParaRPr b="0" lang="pt-PT" sz="1200" spc="-1" strike="noStrike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ct val="100000"/>
              </a:lnSpc>
            </a:pPr>
            <a:r>
              <a:rPr b="1" lang="pt-PT" sz="1200" spc="-1" strike="noStrike">
                <a:solidFill>
                  <a:schemeClr val="lt1"/>
                </a:solidFill>
                <a:latin typeface="Arial Narrow"/>
              </a:rPr>
              <a:t>»</a:t>
            </a:r>
            <a:r>
              <a:rPr b="0" lang="pt-PT" sz="1200" spc="-1" strike="noStrike">
                <a:solidFill>
                  <a:schemeClr val="dk1"/>
                </a:solidFill>
                <a:latin typeface="Arial Narrow"/>
              </a:rPr>
              <a:t> Para informação complementar sobre as definições dos adicionais, visite a nossa página web em </a:t>
            </a:r>
            <a:r>
              <a:rPr b="0" lang="pt-PT" sz="1200" spc="-1" strike="noStrike">
                <a:solidFill>
                  <a:schemeClr val="lt1"/>
                </a:solidFill>
                <a:latin typeface="Arial Narrow"/>
              </a:rPr>
              <a:t>www.multimar</a:t>
            </a:r>
            <a:r>
              <a:rPr b="0" i="1" lang="pt-PT" sz="1200" spc="-1" strike="noStrike">
                <a:solidFill>
                  <a:schemeClr val="lt1"/>
                </a:solidFill>
                <a:latin typeface="Arial Narrow"/>
              </a:rPr>
              <a:t>.pt</a:t>
            </a:r>
            <a:r>
              <a:rPr b="0" lang="pt-PT" sz="1200" spc="-1" strike="noStrike">
                <a:solidFill>
                  <a:schemeClr val="dk1"/>
                </a:solidFill>
                <a:latin typeface="Arial Narrow"/>
              </a:rPr>
              <a:t>/glossário/;</a:t>
            </a:r>
            <a:endParaRPr b="0" lang="pt-PT" sz="1200" spc="-1" strike="noStrike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ct val="100000"/>
              </a:lnSpc>
            </a:pPr>
            <a:r>
              <a:rPr b="1" lang="pt-PT" sz="1200" spc="-1" strike="noStrike">
                <a:solidFill>
                  <a:schemeClr val="lt1"/>
                </a:solidFill>
                <a:latin typeface="Arial Narrow"/>
                <a:ea typeface="Microsoft YaHei"/>
              </a:rPr>
              <a:t>»</a:t>
            </a:r>
            <a:r>
              <a:rPr b="0" lang="pt-PT" sz="12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 Só será efectuado seguro de transporte com prévia solicitação escrita à </a:t>
            </a:r>
            <a:r>
              <a:rPr b="0" i="1" lang="pt-PT" sz="10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BOX TRAVEL</a:t>
            </a:r>
            <a:r>
              <a:rPr b="0" lang="pt-PT" sz="12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 com a devida </a:t>
            </a:r>
            <a:r>
              <a:rPr b="0" lang="pt-PT" sz="1200" spc="-1" strike="noStrike">
                <a:solidFill>
                  <a:schemeClr val="lt1"/>
                </a:solidFill>
                <a:latin typeface="Arial Narrow"/>
                <a:ea typeface="Microsoft YaHei"/>
              </a:rPr>
              <a:t>antecedência</a:t>
            </a:r>
            <a:r>
              <a:rPr b="0" lang="pt-PT" sz="12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.</a:t>
            </a:r>
            <a:endParaRPr b="0" lang="pt-PT" sz="1200" spc="-1" strike="noStrike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ct val="100000"/>
              </a:lnSpc>
            </a:pPr>
            <a:r>
              <a:rPr b="1" lang="pt-PT" sz="1200" spc="-1" strike="noStrike">
                <a:solidFill>
                  <a:schemeClr val="lt1"/>
                </a:solidFill>
                <a:latin typeface="Arial Narrow"/>
                <a:ea typeface="Microsoft YaHei"/>
              </a:rPr>
              <a:t>»</a:t>
            </a:r>
            <a:r>
              <a:rPr b="0" lang="pt-PT" sz="12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 </a:t>
            </a:r>
            <a:r>
              <a:rPr b="0" lang="en-US" sz="12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Condições Gerais de Transporte:</a:t>
            </a:r>
            <a:endParaRPr b="0" lang="pt-PT" sz="1200" spc="-1" strike="noStrike">
              <a:solidFill>
                <a:srgbClr val="000000"/>
              </a:solidFill>
              <a:latin typeface="Arial"/>
            </a:endParaRPr>
          </a:p>
          <a:p>
            <a:pPr marL="457200" defTabSz="914400">
              <a:lnSpc>
                <a:spcPct val="100000"/>
              </a:lnSpc>
            </a:pPr>
            <a:r>
              <a:rPr b="0" lang="pt-PT" sz="1200" spc="-1" strike="noStrike">
                <a:solidFill>
                  <a:schemeClr val="lt1">
                    <a:lumMod val="85000"/>
                  </a:schemeClr>
                </a:solidFill>
                <a:latin typeface="Arial Narrow"/>
                <a:ea typeface="Microsoft YaHei"/>
              </a:rPr>
              <a:t>■ </a:t>
            </a:r>
            <a:r>
              <a:rPr b="0" lang="pt-PT" sz="12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Peso/Volume: as bagagens não deve exceder 1 m3 ou 1 tonelada conforme apresentado na proposta;</a:t>
            </a:r>
            <a:endParaRPr b="0" lang="pt-PT" sz="1200" spc="-1" strike="noStrike">
              <a:solidFill>
                <a:srgbClr val="000000"/>
              </a:solidFill>
              <a:latin typeface="Arial"/>
            </a:endParaRPr>
          </a:p>
          <a:p>
            <a:pPr marL="457200" defTabSz="914400">
              <a:lnSpc>
                <a:spcPct val="100000"/>
              </a:lnSpc>
            </a:pPr>
            <a:r>
              <a:rPr b="0" lang="pt-PT" sz="1200" spc="-1" strike="noStrike">
                <a:solidFill>
                  <a:schemeClr val="lt1">
                    <a:lumMod val="85000"/>
                  </a:schemeClr>
                </a:solidFill>
                <a:latin typeface="Arial Narrow"/>
                <a:ea typeface="Microsoft YaHei"/>
              </a:rPr>
              <a:t>■ </a:t>
            </a:r>
            <a:r>
              <a:rPr b="0" lang="pt-PT" sz="12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Ocupação: as bagagens não devem ultrapassar as dimensões lineares indicadas na proposta;</a:t>
            </a:r>
            <a:endParaRPr b="0" lang="pt-PT" sz="1200" spc="-1" strike="noStrike">
              <a:solidFill>
                <a:srgbClr val="000000"/>
              </a:solidFill>
              <a:latin typeface="Arial"/>
            </a:endParaRPr>
          </a:p>
          <a:p>
            <a:pPr marL="457200" defTabSz="914400">
              <a:lnSpc>
                <a:spcPct val="100000"/>
              </a:lnSpc>
            </a:pPr>
            <a:r>
              <a:rPr b="0" lang="pt-PT" sz="1200" spc="-1" strike="noStrike">
                <a:solidFill>
                  <a:schemeClr val="lt1">
                    <a:lumMod val="85000"/>
                  </a:schemeClr>
                </a:solidFill>
                <a:latin typeface="Arial Narrow"/>
                <a:ea typeface="Microsoft YaHei"/>
              </a:rPr>
              <a:t>■</a:t>
            </a:r>
            <a:r>
              <a:rPr b="0" lang="pt-PT" sz="12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 </a:t>
            </a:r>
            <a:r>
              <a:rPr b="0" lang="pt-PT" sz="12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Os volumes com dimensões ou pesos extra estão sujeitos à aplicação de uma tarifa adicional ao valor de frete. A </a:t>
            </a:r>
            <a:r>
              <a:rPr b="0" i="1" lang="pt-PT" sz="10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CIMAC TURISMO</a:t>
            </a:r>
            <a:r>
              <a:rPr b="0" lang="en-US" sz="12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 confirmará o valor ap</a:t>
            </a:r>
            <a:r>
              <a:rPr b="0" lang="pt-PT" sz="12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ó</a:t>
            </a:r>
            <a:r>
              <a:rPr b="0" lang="en-US" sz="12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s verificação d</a:t>
            </a:r>
            <a:r>
              <a:rPr b="0" lang="pt-PT" sz="12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as</a:t>
            </a:r>
            <a:r>
              <a:rPr b="0" lang="en-US" sz="12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 características da bagagem.</a:t>
            </a:r>
            <a:endParaRPr b="0" lang="pt-PT" sz="1200" spc="-1" strike="noStrike">
              <a:solidFill>
                <a:srgbClr val="000000"/>
              </a:solidFill>
              <a:latin typeface="Arial"/>
            </a:endParaRPr>
          </a:p>
          <a:p>
            <a:pPr marL="457200" defTabSz="914400">
              <a:lnSpc>
                <a:spcPct val="100000"/>
              </a:lnSpc>
            </a:pPr>
            <a:endParaRPr b="0" lang="pt-PT" sz="1200" spc="-1" strike="noStrike">
              <a:solidFill>
                <a:srgbClr val="000000"/>
              </a:solidFill>
              <a:latin typeface="Arial"/>
            </a:endParaRPr>
          </a:p>
          <a:p>
            <a:pPr marL="457200" defTabSz="914400">
              <a:lnSpc>
                <a:spcPct val="100000"/>
              </a:lnSpc>
            </a:pPr>
            <a:r>
              <a:rPr b="0" i="1" lang="pt-PT" sz="11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»</a:t>
            </a:r>
            <a:r>
              <a:rPr b="0" lang="pt-PT" sz="12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 Não está incluido qualquer outro conceito de facturação que não esteja mencionado nesta oferta;</a:t>
            </a:r>
            <a:endParaRPr b="0" lang="pt-PT" sz="1200" spc="-1" strike="noStrike">
              <a:solidFill>
                <a:srgbClr val="000000"/>
              </a:solidFill>
              <a:latin typeface="Arial"/>
            </a:endParaRPr>
          </a:p>
          <a:p>
            <a:pPr marL="457200" defTabSz="914400">
              <a:lnSpc>
                <a:spcPct val="100000"/>
              </a:lnSpc>
            </a:pPr>
            <a:r>
              <a:rPr b="0" i="1" lang="pt-PT" sz="11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»</a:t>
            </a:r>
            <a:r>
              <a:rPr b="0" lang="pt-PT" sz="12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 Eventuais demoras, paralizações, armazenagens e inspeções adicionais serão facturadas se não estiverem incluídas de forma explícita na cotação apresentada;</a:t>
            </a:r>
            <a:endParaRPr b="0" lang="pt-PT" sz="1200" spc="-1" strike="noStrike">
              <a:solidFill>
                <a:srgbClr val="000000"/>
              </a:solidFill>
              <a:latin typeface="Arial"/>
            </a:endParaRPr>
          </a:p>
          <a:p>
            <a:pPr marL="457200" defTabSz="914400">
              <a:lnSpc>
                <a:spcPct val="100000"/>
              </a:lnSpc>
            </a:pPr>
            <a:r>
              <a:rPr b="0" i="1" lang="pt-PT" sz="11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»</a:t>
            </a:r>
            <a:r>
              <a:rPr b="0" lang="pt-PT" sz="12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 Fica compreendido e aceite que o cliente será responsável pelos fretes e taxas adicionais, aplicáveis às reservas de embarque e transportes efectuados de acordo com a presente cotação ou contrato, mesmo que a respectiva empresa não conste como executor da reserva, carregador/recebedor ou outro no conhecimento de embarque.</a:t>
            </a:r>
            <a:endParaRPr b="0" lang="pt-PT" sz="1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4" name="Rectângulo 1"/>
          <p:cNvSpPr/>
          <p:nvPr/>
        </p:nvSpPr>
        <p:spPr>
          <a:xfrm rot="16200000">
            <a:off x="7349760" y="10154880"/>
            <a:ext cx="1073160" cy="36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-44280" bIns="-44280" anchor="ctr">
            <a:noAutofit/>
          </a:bodyPr>
          <a:p>
            <a:pPr algn="ctr" defTabSz="914400">
              <a:lnSpc>
                <a:spcPct val="100000"/>
              </a:lnSpc>
            </a:pPr>
            <a:r>
              <a:rPr b="0" lang="pt-PT" sz="800" spc="-1" strike="noStrike">
                <a:solidFill>
                  <a:schemeClr val="lt1"/>
                </a:solidFill>
                <a:latin typeface="Franklin Gothic Book"/>
              </a:rPr>
              <a:t>Pack-007-Ref.CV-23</a:t>
            </a:r>
            <a:endParaRPr b="0" lang="pt-PT" sz="800" spc="-1" strike="noStrike">
              <a:solidFill>
                <a:srgbClr val="000000"/>
              </a:solidFill>
              <a:latin typeface="Arial"/>
            </a:endParaRPr>
          </a:p>
        </p:txBody>
      </p:sp>
      <p:graphicFrame>
        <p:nvGraphicFramePr>
          <p:cNvPr id="85" name="Table 2"/>
          <p:cNvGraphicFramePr/>
          <p:nvPr/>
        </p:nvGraphicFramePr>
        <p:xfrm>
          <a:off x="11520" y="7303320"/>
          <a:ext cx="7931160" cy="2389680"/>
        </p:xfrm>
        <a:graphic>
          <a:graphicData uri="http://schemas.openxmlformats.org/drawingml/2006/table">
            <a:tbl>
              <a:tblPr/>
              <a:tblGrid>
                <a:gridCol w="441000"/>
                <a:gridCol w="1656000"/>
                <a:gridCol w="791280"/>
                <a:gridCol w="933840"/>
                <a:gridCol w="794880"/>
                <a:gridCol w="792000"/>
                <a:gridCol w="792000"/>
                <a:gridCol w="720000"/>
                <a:gridCol w="1010520"/>
              </a:tblGrid>
              <a:tr h="466920">
                <a:tc gridSpan="2" rowSpan="2">
                  <a:txBody>
                    <a:bodyPr lIns="9360" rIns="9360" anchor="t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i="1" lang="pt-PT" sz="1400" spc="-1" strike="noStrike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  <a:latin typeface="Franklin Gothic Book"/>
                        </a:rPr>
                        <a:t>INFORMAÇÕES GERAIS     </a:t>
                      </a:r>
                      <a:endParaRPr b="0" lang="pt-PT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 hMerge="1" rowSpan="1">
                  <a:txBody>
                    <a:bodyPr lIns="90000" rIns="90000" tIns="45000" bIns="45000" anchor="t">
                      <a:noAutofit/>
                    </a:bodyPr>
                    <a:p>
                      <a:endParaRPr b="0" lang="pt-PT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 gridSpan="6">
                  <a:txBody>
                    <a:bodyPr lIns="9360" rIns="9360" anchor="ctr">
                      <a:noAutofit/>
                    </a:bodyPr>
                    <a:p>
                      <a:endParaRPr b="1" i="1" lang="pt-PT" sz="1200" spc="-1" strike="noStrike">
                        <a:solidFill>
                          <a:schemeClr val="accent3">
                            <a:lumMod val="50000"/>
                          </a:schemeClr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 hMerge="1">
                  <a:txBody>
                    <a:bodyPr lIns="90000" rIns="90000" tIns="45000" bIns="45000" anchor="t">
                      <a:noAutofit/>
                    </a:bodyPr>
                    <a:p>
                      <a:endParaRPr b="0" lang="pt-PT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 hMerge="1">
                  <a:txBody>
                    <a:bodyPr lIns="90000" rIns="90000" tIns="45000" bIns="45000" anchor="t">
                      <a:noAutofit/>
                    </a:bodyPr>
                    <a:p>
                      <a:endParaRPr b="0" lang="pt-PT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 hMerge="1">
                  <a:txBody>
                    <a:bodyPr lIns="90000" rIns="90000" tIns="45000" bIns="45000" anchor="t">
                      <a:noAutofit/>
                    </a:bodyPr>
                    <a:p>
                      <a:endParaRPr b="0" lang="pt-PT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 hMerge="1">
                  <a:txBody>
                    <a:bodyPr lIns="90000" rIns="90000" tIns="45000" bIns="45000" anchor="t">
                      <a:noAutofit/>
                    </a:bodyPr>
                    <a:p>
                      <a:endParaRPr b="0" lang="pt-PT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 hMerge="1">
                  <a:txBody>
                    <a:bodyPr lIns="90000" rIns="90000" tIns="45000" bIns="45000" anchor="t">
                      <a:noAutofit/>
                    </a:bodyPr>
                    <a:p>
                      <a:endParaRPr b="0" lang="pt-PT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i="1" lang="pt-PT" sz="1600" spc="-1" strike="noStrike">
                          <a:solidFill>
                            <a:schemeClr val="lt1"/>
                          </a:solidFill>
                          <a:latin typeface="Arial"/>
                        </a:rPr>
                        <a:t>2024</a:t>
                      </a:r>
                      <a:endParaRPr b="0" lang="pt-PT" sz="16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00b0f0"/>
                    </a:solidFill>
                  </a:tcPr>
                </a:tc>
              </a:tr>
              <a:tr h="434160">
                <a:tc vMerge="1" gridSpan="1">
                  <a:txBody>
                    <a:bodyPr lIns="90000" rIns="90000" tIns="45000" bIns="45000" anchor="t">
                      <a:noAutofit/>
                    </a:bodyPr>
                    <a:p>
                      <a:endParaRPr b="0" lang="pt-PT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 vMerge="1" hMerge="1">
                  <a:txBody>
                    <a:bodyPr lIns="90000" rIns="90000" tIns="45000" bIns="45000" anchor="t">
                      <a:noAutofit/>
                    </a:bodyPr>
                    <a:p>
                      <a:endParaRPr b="0" lang="pt-PT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endParaRPr b="1" lang="pt-PT" sz="900" spc="-1" strike="noStrike">
                        <a:solidFill>
                          <a:srgbClr val="00b05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endParaRPr b="1" lang="pt-PT" sz="900" spc="-1" strike="noStrike">
                        <a:solidFill>
                          <a:srgbClr val="00b05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endParaRPr b="1" lang="pt-PT" sz="900" spc="-1" strike="noStrike">
                        <a:solidFill>
                          <a:srgbClr val="00b05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endParaRPr b="1" lang="pt-PT" sz="900" spc="-1" strike="noStrike">
                        <a:solidFill>
                          <a:srgbClr val="00b05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endParaRPr b="1" lang="pt-PT" sz="900" spc="-1" strike="noStrike">
                        <a:solidFill>
                          <a:srgbClr val="00b05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endParaRPr b="1" lang="pt-PT" sz="900" spc="-1" strike="noStrike">
                        <a:solidFill>
                          <a:srgbClr val="00b05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endParaRPr b="1" i="1" lang="pt-PT" sz="900" spc="-1" strike="noStrike">
                        <a:solidFill>
                          <a:srgbClr val="4f81bd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lt1">
                        <a:lumMod val="95000"/>
                      </a:schemeClr>
                    </a:solidFill>
                  </a:tcPr>
                </a:tc>
              </a:tr>
              <a:tr h="343440">
                <a:tc rowSpan="4">
                  <a:txBody>
                    <a:bodyPr lIns="9360" rIns="936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0" i="1" lang="pt-PT" sz="800" spc="-1" strike="noStrike">
                          <a:solidFill>
                            <a:schemeClr val="lt1"/>
                          </a:solidFill>
                          <a:latin typeface="Arial"/>
                        </a:rPr>
                        <a:t>Preço  válido até</a:t>
                      </a:r>
                      <a:endParaRPr b="0" lang="pt-PT" sz="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0" i="1" lang="pt-PT" sz="800" spc="-1" strike="noStrike">
                          <a:solidFill>
                            <a:schemeClr val="lt1"/>
                          </a:solidFill>
                          <a:latin typeface="Arial"/>
                        </a:rPr>
                        <a:t> </a:t>
                      </a:r>
                      <a:r>
                        <a:rPr b="0" i="1" lang="pt-PT" sz="800" spc="-1" strike="noStrike">
                          <a:solidFill>
                            <a:schemeClr val="lt1"/>
                          </a:solidFill>
                          <a:latin typeface="Arial"/>
                        </a:rPr>
                        <a:t>31 de Dez de 2024</a:t>
                      </a:r>
                      <a:endParaRPr b="0" lang="pt-PT" sz="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vert="vert270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 lIns="9360" rIns="9360" anchor="b">
                      <a:noAutofit/>
                    </a:bodyPr>
                    <a:p>
                      <a:endParaRPr b="1" lang="pt-PT" sz="1400" spc="-1" strike="noStrike">
                        <a:solidFill>
                          <a:srgbClr val="ffc000"/>
                        </a:solidFill>
                        <a:latin typeface="Arial"/>
                      </a:endParaRPr>
                    </a:p>
                  </a:txBody>
                  <a:tcPr anchor="b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endParaRPr b="0" lang="pt-PT" sz="9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endParaRPr b="0" lang="pt-PT" sz="9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endParaRPr b="0" lang="pt-PT" sz="9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endParaRPr b="0" lang="pt-PT" sz="9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endParaRPr b="0" lang="pt-PT" sz="9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endParaRPr b="0" lang="pt-PT" sz="9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endParaRPr b="0" lang="pt-PT" sz="1700" spc="-1" strike="noStrike">
                        <a:solidFill>
                          <a:schemeClr val="dk1"/>
                        </a:solidFill>
                        <a:latin typeface="Franklin Gothic Book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lt1">
                        <a:lumMod val="95000"/>
                      </a:schemeClr>
                    </a:solidFill>
                  </a:tcPr>
                </a:tc>
              </a:tr>
              <a:tr h="343440">
                <a:tc vMerge="1">
                  <a:txBody>
                    <a:bodyPr lIns="90000" rIns="90000" tIns="45000" bIns="45000" anchor="t">
                      <a:noAutofit/>
                    </a:bodyPr>
                    <a:p>
                      <a:endParaRPr b="0" lang="pt-PT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 lIns="9360" rIns="9360" anchor="b">
                      <a:noAutofit/>
                    </a:bodyPr>
                    <a:p>
                      <a:endParaRPr b="0" lang="pt-PT" sz="9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endParaRPr b="0" lang="pt-PT" sz="9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endParaRPr b="0" lang="pt-PT" sz="9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endParaRPr b="0" lang="pt-PT" sz="9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endParaRPr b="0" lang="pt-PT" sz="9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endParaRPr b="0" lang="pt-PT" sz="9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endParaRPr b="0" lang="pt-PT" sz="9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endParaRPr b="0" lang="pt-PT" sz="1700" spc="-1" strike="noStrike">
                        <a:solidFill>
                          <a:schemeClr val="dk1"/>
                        </a:solidFill>
                        <a:latin typeface="Franklin Gothic Book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343440">
                <a:tc vMerge="1">
                  <a:txBody>
                    <a:bodyPr lIns="90000" rIns="90000" tIns="45000" bIns="45000" anchor="t">
                      <a:noAutofit/>
                    </a:bodyPr>
                    <a:p>
                      <a:endParaRPr b="0" lang="pt-PT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endParaRPr b="0" lang="pt-PT" sz="9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endParaRPr b="0" lang="pt-PT" sz="9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endParaRPr b="0" lang="pt-PT" sz="9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endParaRPr b="0" lang="pt-PT" sz="9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endParaRPr b="0" lang="pt-PT" sz="9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endParaRPr b="0" lang="pt-PT" sz="9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endParaRPr b="0" lang="pt-PT" sz="9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endParaRPr b="0" lang="pt-PT" sz="1700" spc="-1" strike="noStrike">
                        <a:solidFill>
                          <a:schemeClr val="dk1"/>
                        </a:solidFill>
                        <a:latin typeface="Franklin Gothic Book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342720">
                <a:tc vMerge="1">
                  <a:txBody>
                    <a:bodyPr lIns="90000" rIns="90000" tIns="45000" bIns="45000" anchor="t">
                      <a:noAutofit/>
                    </a:bodyPr>
                    <a:p>
                      <a:endParaRPr b="0" lang="pt-PT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 lIns="9360" rIns="9360" anchor="b">
                      <a:noAutofit/>
                    </a:bodyPr>
                    <a:p>
                      <a:endParaRPr b="0" lang="pt-PT" sz="9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b">
                      <a:noAutofit/>
                    </a:bodyPr>
                    <a:p>
                      <a:endParaRPr b="0" lang="pt-PT" sz="9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b">
                      <a:noAutofit/>
                    </a:bodyPr>
                    <a:p>
                      <a:endParaRPr b="0" lang="pt-PT" sz="9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b">
                      <a:noAutofit/>
                    </a:bodyPr>
                    <a:p>
                      <a:endParaRPr b="0" lang="pt-PT" sz="9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b">
                      <a:noAutofit/>
                    </a:bodyPr>
                    <a:p>
                      <a:endParaRPr b="0" lang="pt-PT" sz="9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b">
                      <a:noAutofit/>
                    </a:bodyPr>
                    <a:p>
                      <a:endParaRPr b="0" lang="pt-PT" sz="9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b">
                      <a:noAutofit/>
                    </a:bodyPr>
                    <a:p>
                      <a:endParaRPr b="0" lang="pt-PT" sz="9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b">
                      <a:noAutofit/>
                    </a:bodyPr>
                    <a:p>
                      <a:endParaRPr b="0" lang="pt-PT" sz="1700" spc="-1" strike="noStrike">
                        <a:solidFill>
                          <a:schemeClr val="dk1"/>
                        </a:solidFill>
                        <a:latin typeface="Franklin Gothic Book"/>
                      </a:endParaRPr>
                    </a:p>
                  </a:txBody>
                  <a:tcPr anchor="b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86" name="Rectângulo 2"/>
          <p:cNvSpPr/>
          <p:nvPr/>
        </p:nvSpPr>
        <p:spPr>
          <a:xfrm>
            <a:off x="483480" y="7713360"/>
            <a:ext cx="7476840" cy="172908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pPr defTabSz="914400">
              <a:lnSpc>
                <a:spcPct val="100000"/>
              </a:lnSpc>
            </a:pPr>
            <a:r>
              <a:rPr b="1" lang="pt-PT" sz="10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1.</a:t>
            </a:r>
            <a:r>
              <a:rPr b="0" lang="pt-PT" sz="10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 As compras de produtos ou serviços da </a:t>
            </a:r>
            <a:r>
              <a:rPr b="0" i="1" lang="pt-PT" sz="10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BOX TRAVEL </a:t>
            </a:r>
            <a:r>
              <a:rPr b="0" lang="pt-PT" sz="10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dão direito à acumulação de pontos que poderão ser trocados por pacotes, frete marítimo ou aéreo para o envio de cargas, de acordo com a tabela de conversão de pontos da </a:t>
            </a:r>
            <a:r>
              <a:rPr b="0" i="1" lang="pt-PT" sz="10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BOX TRAVEL </a:t>
            </a:r>
            <a:endParaRPr b="0" lang="pt-PT" sz="1000" spc="-1" strike="noStrike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ts val="499"/>
              </a:lnSpc>
            </a:pPr>
            <a:endParaRPr b="0" lang="pt-PT" sz="1000" spc="-1" strike="noStrike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ct val="100000"/>
              </a:lnSpc>
            </a:pPr>
            <a:r>
              <a:rPr b="1" lang="pt-PT" sz="10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2. </a:t>
            </a:r>
            <a:r>
              <a:rPr b="0" lang="pt-PT" sz="10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. Cada € pago por uma passagem aérea através da </a:t>
            </a:r>
            <a:r>
              <a:rPr b="0" i="1" lang="pt-PT" sz="10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BOX TRAVEL,</a:t>
            </a:r>
            <a:r>
              <a:rPr b="0" lang="pt-PT" sz="10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 equivale a um ponto. O envio de um volume dá direito a 5 pontos.  Os pontos acumulados poderão ser convertidos em produtos ou serviços da</a:t>
            </a:r>
            <a:r>
              <a:rPr b="0" i="1" lang="pt-PT" sz="10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 BOX TRAVEL, </a:t>
            </a:r>
            <a:r>
              <a:rPr b="0" lang="pt-PT" sz="10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de acordo com a tabela de conversão de pontos da </a:t>
            </a:r>
            <a:r>
              <a:rPr b="0" i="1" lang="pt-PT" sz="10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BOX TRAVEL</a:t>
            </a:r>
            <a:r>
              <a:rPr b="0" lang="pt-PT" sz="10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.</a:t>
            </a:r>
            <a:endParaRPr b="0" lang="pt-PT" sz="1000" spc="-1" strike="noStrike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ts val="499"/>
              </a:lnSpc>
            </a:pPr>
            <a:r>
              <a:rPr b="0" lang="pt-PT" sz="10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 </a:t>
            </a:r>
            <a:r>
              <a:rPr b="1" lang="pt-PT" sz="10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 </a:t>
            </a:r>
            <a:endParaRPr b="0" lang="pt-PT" sz="1000" spc="-1" strike="noStrike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ct val="100000"/>
              </a:lnSpc>
            </a:pPr>
            <a:r>
              <a:rPr b="1" lang="pt-PT" sz="10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3</a:t>
            </a:r>
            <a:r>
              <a:rPr b="0" lang="pt-PT" sz="10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. A expedição de volumes têm origem e destino indicados no seguinte link: www.multimar.pt/cargo/ </a:t>
            </a:r>
            <a:endParaRPr b="0" lang="pt-PT" sz="1000" spc="-1" strike="noStrike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ct val="100000"/>
              </a:lnSpc>
            </a:pPr>
            <a:r>
              <a:rPr b="1" lang="pt-PT" sz="10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4.</a:t>
            </a:r>
            <a:r>
              <a:rPr b="0" lang="pt-PT" sz="10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 Os clientes podem se associar  e partilhar os pontos com vista a adquirir produtos ou serviços da</a:t>
            </a:r>
            <a:r>
              <a:rPr b="0" i="1" lang="pt-PT" sz="10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 BOX TRAVEL.</a:t>
            </a:r>
            <a:endParaRPr b="0" lang="pt-PT" sz="1000" spc="-1" strike="noStrike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ct val="100000"/>
              </a:lnSpc>
            </a:pPr>
            <a:r>
              <a:rPr b="1" lang="pt-PT" sz="10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5.</a:t>
            </a:r>
            <a:r>
              <a:rPr b="0" lang="pt-PT" sz="10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 O preço da passagem aérea + s</a:t>
            </a:r>
            <a:r>
              <a:rPr b="0" lang="en-GB" sz="10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eguro de viage</a:t>
            </a:r>
            <a:r>
              <a:rPr b="0" lang="pt-PT" sz="10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m + taxas de aeroporto + bagagem de mão + bagagem de porão estão incluídos no preço da oferta.</a:t>
            </a:r>
            <a:endParaRPr b="0" lang="pt-PT" sz="1000" spc="-1" strike="noStrike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ct val="100000"/>
              </a:lnSpc>
            </a:pPr>
            <a:r>
              <a:rPr b="1" lang="pt-PT" sz="10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6. </a:t>
            </a:r>
            <a:r>
              <a:rPr b="0" lang="pt-PT" sz="10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Contactos para efeito de Alfândegas na origem e no destino, recolha e entrega de bagagens [ casa ou empresa ]: cargo@multimar.pt </a:t>
            </a:r>
            <a:endParaRPr b="0" lang="pt-PT" sz="1000" spc="-1" strike="noStrike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ct val="100000"/>
              </a:lnSpc>
            </a:pPr>
            <a:r>
              <a:rPr b="1" lang="pt-PT" sz="10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7.</a:t>
            </a:r>
            <a:r>
              <a:rPr b="0" lang="pt-PT" sz="10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 Para viagem aérea o programa detalhado, as condições gerais e outras informações úteis, consultar o seguinte link:  www.boxtravel.eu/flhght/</a:t>
            </a:r>
            <a:r>
              <a:rPr b="0" lang="en-US" sz="10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 </a:t>
            </a:r>
            <a:endParaRPr b="0" lang="pt-PT" sz="1000" spc="-1" strike="noStrike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ct val="100000"/>
              </a:lnSpc>
            </a:pPr>
            <a:r>
              <a:rPr b="1" lang="pt-PT" sz="10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8.</a:t>
            </a:r>
            <a:r>
              <a:rPr b="0" lang="pt-PT" sz="10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 Todas as reservas efectuadas online ( </a:t>
            </a:r>
            <a:r>
              <a:rPr b="0" lang="pt-PT" sz="11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www.boxtravel.eu</a:t>
            </a:r>
            <a:r>
              <a:rPr b="0" lang="pt-PT" sz="10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/flhght/form</a:t>
            </a:r>
            <a:r>
              <a:rPr b="0" lang="pt-PT" sz="1000" spc="-1" strike="noStrike" u="sng">
                <a:solidFill>
                  <a:schemeClr val="dk1"/>
                </a:solidFill>
                <a:uFillTx/>
                <a:latin typeface="Arial Narrow"/>
                <a:ea typeface="Microsoft YaHei"/>
              </a:rPr>
              <a:t>/</a:t>
            </a:r>
            <a:r>
              <a:rPr b="0" lang="en-US" sz="11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) </a:t>
            </a:r>
            <a:r>
              <a:rPr b="0" lang="pt-PT" sz="10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beneficiam de um desconto de 2% no preço do pacote. </a:t>
            </a:r>
            <a:endParaRPr b="0" lang="pt-PT" sz="1000" spc="-1" strike="noStrike">
              <a:solidFill>
                <a:srgbClr val="000000"/>
              </a:solidFill>
              <a:latin typeface="Arial"/>
            </a:endParaRPr>
          </a:p>
        </p:txBody>
      </p:sp>
      <p:graphicFrame>
        <p:nvGraphicFramePr>
          <p:cNvPr id="87" name="Table 3"/>
          <p:cNvGraphicFramePr/>
          <p:nvPr/>
        </p:nvGraphicFramePr>
        <p:xfrm>
          <a:off x="-24840" y="9468000"/>
          <a:ext cx="7773840" cy="946440"/>
        </p:xfrm>
        <a:graphic>
          <a:graphicData uri="http://schemas.openxmlformats.org/drawingml/2006/table">
            <a:tbl>
              <a:tblPr/>
              <a:tblGrid>
                <a:gridCol w="1590120"/>
                <a:gridCol w="883440"/>
                <a:gridCol w="883440"/>
                <a:gridCol w="883440"/>
                <a:gridCol w="883440"/>
                <a:gridCol w="883440"/>
                <a:gridCol w="883440"/>
                <a:gridCol w="883440"/>
              </a:tblGrid>
              <a:tr h="233640">
                <a:tc rowSpan="2">
                  <a:txBody>
                    <a:bodyPr lIns="7560" rIns="756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0" lang="pt-PT" sz="1000" spc="-1" strike="noStrike">
                          <a:solidFill>
                            <a:schemeClr val="lt1"/>
                          </a:solidFill>
                          <a:latin typeface="Franklin Gothic Book"/>
                        </a:rPr>
                        <a:t>PREÇO P/PAX</a:t>
                      </a:r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7560" marR="75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 gridSpan="6">
                  <a:txBody>
                    <a:bodyPr lIns="7560" rIns="756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0" lang="pt-PT" sz="1000" spc="-1" strike="noStrike">
                          <a:solidFill>
                            <a:schemeClr val="lt1"/>
                          </a:solidFill>
                          <a:latin typeface="Franklin Gothic Book"/>
                        </a:rPr>
                        <a:t>DIMENSÃO DO GRUPO</a:t>
                      </a:r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7560" marR="75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 lIns="90000" rIns="90000" tIns="45000" bIns="45000" anchor="t">
                      <a:noAutofit/>
                    </a:bodyPr>
                    <a:p>
                      <a:endParaRPr b="0" lang="pt-PT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 hMerge="1">
                  <a:txBody>
                    <a:bodyPr lIns="90000" rIns="90000" tIns="45000" bIns="45000" anchor="t">
                      <a:noAutofit/>
                    </a:bodyPr>
                    <a:p>
                      <a:endParaRPr b="0" lang="pt-PT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 hMerge="1">
                  <a:txBody>
                    <a:bodyPr lIns="90000" rIns="90000" tIns="45000" bIns="45000" anchor="t">
                      <a:noAutofit/>
                    </a:bodyPr>
                    <a:p>
                      <a:endParaRPr b="0" lang="pt-PT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 hMerge="1">
                  <a:txBody>
                    <a:bodyPr lIns="90000" rIns="90000" tIns="45000" bIns="45000" anchor="t">
                      <a:noAutofit/>
                    </a:bodyPr>
                    <a:p>
                      <a:endParaRPr b="0" lang="pt-PT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 hMerge="1">
                  <a:txBody>
                    <a:bodyPr lIns="90000" rIns="90000" tIns="45000" bIns="45000" anchor="t">
                      <a:noAutofit/>
                    </a:bodyPr>
                    <a:p>
                      <a:endParaRPr b="0" lang="pt-PT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 rowSpan="2">
                  <a:txBody>
                    <a:bodyPr lIns="7560" rIns="756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0" lang="pt-PT" sz="1100" spc="-1" strike="noStrike">
                          <a:solidFill>
                            <a:schemeClr val="lt1"/>
                          </a:solidFill>
                          <a:latin typeface="Franklin Gothic Book"/>
                        </a:rPr>
                        <a:t>Noite adicional</a:t>
                      </a:r>
                      <a:endParaRPr b="0" lang="pt-PT" sz="11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7560" marR="75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  <a:tr h="402840">
                <a:tc vMerge="1">
                  <a:txBody>
                    <a:bodyPr lIns="90000" rIns="90000" tIns="45000" bIns="45000" anchor="t">
                      <a:noAutofit/>
                    </a:bodyPr>
                    <a:p>
                      <a:endParaRPr b="0" lang="pt-PT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pt-PT" sz="1000" spc="-1" strike="noStrike">
                          <a:solidFill>
                            <a:srgbClr val="00b050"/>
                          </a:solidFill>
                          <a:latin typeface="Arial"/>
                        </a:rPr>
                        <a:t>1 - 4</a:t>
                      </a:r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pt-PT" sz="1000" spc="-1" strike="noStrike">
                          <a:solidFill>
                            <a:srgbClr val="00b050"/>
                          </a:solidFill>
                          <a:latin typeface="Arial"/>
                        </a:rPr>
                        <a:t>5 - 8</a:t>
                      </a:r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pt-PT" sz="1000" spc="-1" strike="noStrike">
                          <a:solidFill>
                            <a:srgbClr val="00b050"/>
                          </a:solidFill>
                          <a:latin typeface="Arial"/>
                        </a:rPr>
                        <a:t>9-15</a:t>
                      </a:r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pt-PT" sz="1000" spc="-1" strike="noStrike">
                          <a:solidFill>
                            <a:srgbClr val="00b050"/>
                          </a:solidFill>
                          <a:latin typeface="Arial"/>
                        </a:rPr>
                        <a:t>16 – 20</a:t>
                      </a:r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pt-PT" sz="1000" spc="-1" strike="noStrike">
                          <a:solidFill>
                            <a:srgbClr val="00b050"/>
                          </a:solidFill>
                          <a:latin typeface="Arial"/>
                        </a:rPr>
                        <a:t>21 – 24</a:t>
                      </a:r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pt-PT" sz="1000" spc="-1" strike="noStrike">
                          <a:solidFill>
                            <a:srgbClr val="00b050"/>
                          </a:solidFill>
                          <a:latin typeface="Arial"/>
                        </a:rPr>
                        <a:t>+25</a:t>
                      </a:r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 vMerge="1">
                  <a:txBody>
                    <a:bodyPr lIns="90000" rIns="90000" tIns="45000" bIns="45000" anchor="t">
                      <a:noAutofit/>
                    </a:bodyPr>
                    <a:p>
                      <a:endParaRPr b="0" lang="pt-PT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</a:tr>
              <a:tr h="262440">
                <a:tc>
                  <a:txBody>
                    <a:bodyPr lIns="7560" rIns="756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0" lang="pt-PT" sz="1200" spc="-1" strike="noStrike">
                          <a:solidFill>
                            <a:schemeClr val="lt1"/>
                          </a:solidFill>
                          <a:latin typeface="Franklin Gothic Book"/>
                        </a:rPr>
                        <a:t>ADULTOS</a:t>
                      </a:r>
                      <a:endParaRPr b="0" lang="pt-PT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7560" marR="75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 lIns="7560" rIns="756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0" lang="pt-PT" sz="1200" spc="-1" strike="noStrike">
                          <a:solidFill>
                            <a:schemeClr val="dk1"/>
                          </a:solidFill>
                          <a:latin typeface="Arial Narrow"/>
                        </a:rPr>
                        <a:t>€ </a:t>
                      </a:r>
                      <a:r>
                        <a:rPr b="0" lang="pt-PT" sz="1200" spc="-1" strike="noStrike">
                          <a:solidFill>
                            <a:schemeClr val="dk1"/>
                          </a:solidFill>
                          <a:latin typeface="Arial Narrow"/>
                        </a:rPr>
                        <a:t>000,00</a:t>
                      </a:r>
                      <a:endParaRPr b="0" lang="pt-PT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7560" marR="75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7560" rIns="756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0" lang="pt-PT" sz="1200" spc="-1" strike="noStrike">
                          <a:solidFill>
                            <a:schemeClr val="dk1"/>
                          </a:solidFill>
                          <a:latin typeface="Arial Narrow"/>
                        </a:rPr>
                        <a:t>€ </a:t>
                      </a:r>
                      <a:r>
                        <a:rPr b="0" lang="pt-PT" sz="1200" spc="-1" strike="noStrike">
                          <a:solidFill>
                            <a:schemeClr val="dk1"/>
                          </a:solidFill>
                          <a:latin typeface="Arial Narrow"/>
                        </a:rPr>
                        <a:t>000,00</a:t>
                      </a:r>
                      <a:endParaRPr b="0" lang="pt-PT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7560" marR="75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7560" rIns="756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0" lang="pt-PT" sz="1200" spc="-1" strike="noStrike">
                          <a:solidFill>
                            <a:schemeClr val="dk1"/>
                          </a:solidFill>
                          <a:latin typeface="Arial Narrow"/>
                        </a:rPr>
                        <a:t>€ </a:t>
                      </a:r>
                      <a:r>
                        <a:rPr b="0" lang="pt-PT" sz="1200" spc="-1" strike="noStrike">
                          <a:solidFill>
                            <a:schemeClr val="dk1"/>
                          </a:solidFill>
                          <a:latin typeface="Arial Narrow"/>
                        </a:rPr>
                        <a:t>000,00</a:t>
                      </a:r>
                      <a:endParaRPr b="0" lang="pt-PT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7560" marR="75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7560" rIns="756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0" lang="pt-PT" sz="1200" spc="-1" strike="noStrike">
                          <a:solidFill>
                            <a:schemeClr val="dk1"/>
                          </a:solidFill>
                          <a:latin typeface="Arial Narrow"/>
                        </a:rPr>
                        <a:t>€ </a:t>
                      </a:r>
                      <a:r>
                        <a:rPr b="0" lang="pt-PT" sz="1200" spc="-1" strike="noStrike">
                          <a:solidFill>
                            <a:schemeClr val="dk1"/>
                          </a:solidFill>
                          <a:latin typeface="Arial Narrow"/>
                        </a:rPr>
                        <a:t>000,00</a:t>
                      </a:r>
                      <a:endParaRPr b="0" lang="pt-PT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7560" marR="75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7560" rIns="756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0" lang="pt-PT" sz="1200" spc="-1" strike="noStrike">
                          <a:solidFill>
                            <a:schemeClr val="dk1"/>
                          </a:solidFill>
                          <a:latin typeface="Arial Narrow"/>
                        </a:rPr>
                        <a:t>€ </a:t>
                      </a:r>
                      <a:r>
                        <a:rPr b="0" lang="pt-PT" sz="1200" spc="-1" strike="noStrike">
                          <a:solidFill>
                            <a:schemeClr val="dk1"/>
                          </a:solidFill>
                          <a:latin typeface="Arial Narrow"/>
                        </a:rPr>
                        <a:t>000,00</a:t>
                      </a:r>
                      <a:endParaRPr b="0" lang="pt-PT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7560" marR="75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7560" rIns="756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0" lang="pt-PT" sz="1200" spc="-1" strike="noStrike">
                          <a:solidFill>
                            <a:schemeClr val="dk1"/>
                          </a:solidFill>
                          <a:latin typeface="Arial Narrow"/>
                        </a:rPr>
                        <a:t>€ </a:t>
                      </a:r>
                      <a:r>
                        <a:rPr b="0" lang="pt-PT" sz="1200" spc="-1" strike="noStrike">
                          <a:solidFill>
                            <a:schemeClr val="dk1"/>
                          </a:solidFill>
                          <a:latin typeface="Arial Narrow"/>
                        </a:rPr>
                        <a:t>000,00</a:t>
                      </a:r>
                      <a:endParaRPr b="0" lang="pt-PT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7560" marR="75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7560" rIns="756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pt-PT" sz="1200" spc="-1" strike="noStrike">
                          <a:solidFill>
                            <a:schemeClr val="dk1"/>
                          </a:solidFill>
                          <a:latin typeface="Arial Narrow"/>
                        </a:rPr>
                        <a:t>€ </a:t>
                      </a:r>
                      <a:r>
                        <a:rPr b="0" lang="pt-PT" sz="1200" spc="-1" strike="noStrike">
                          <a:solidFill>
                            <a:schemeClr val="dk1"/>
                          </a:solidFill>
                          <a:latin typeface="Arial Narrow"/>
                        </a:rPr>
                        <a:t>000,00 </a:t>
                      </a:r>
                      <a:endParaRPr b="0" lang="pt-PT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7560" marR="75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88" name=""/>
          <p:cNvSpPr/>
          <p:nvPr/>
        </p:nvSpPr>
        <p:spPr>
          <a:xfrm flipV="1">
            <a:off x="0" y="-4320"/>
            <a:ext cx="3418560" cy="1256760"/>
          </a:xfrm>
          <a:prstGeom prst="rtTriangle">
            <a:avLst/>
          </a:prstGeom>
          <a:solidFill>
            <a:srgbClr val="ffffff"/>
          </a:solidFill>
          <a:ln w="0">
            <a:solidFill>
              <a:srgbClr val="ffffff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</a:pPr>
            <a:endParaRPr b="0" lang="pt-PT" sz="1800" spc="-1" strike="noStrike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89" name="" descr=""/>
          <p:cNvPicPr/>
          <p:nvPr/>
        </p:nvPicPr>
        <p:blipFill>
          <a:blip r:embed="rId2"/>
          <a:stretch/>
        </p:blipFill>
        <p:spPr>
          <a:xfrm>
            <a:off x="10440" y="9000"/>
            <a:ext cx="1966320" cy="477000"/>
          </a:xfrm>
          <a:prstGeom prst="rect">
            <a:avLst/>
          </a:prstGeom>
          <a:ln w="0">
            <a:noFill/>
          </a:ln>
        </p:spPr>
      </p:pic>
      <p:pic>
        <p:nvPicPr>
          <p:cNvPr id="90" name="" descr=""/>
          <p:cNvPicPr/>
          <p:nvPr/>
        </p:nvPicPr>
        <p:blipFill>
          <a:blip r:embed="rId3"/>
          <a:stretch/>
        </p:blipFill>
        <p:spPr>
          <a:xfrm>
            <a:off x="5292000" y="7275240"/>
            <a:ext cx="1630440" cy="52848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91" name=""/>
          <p:cNvGraphicFramePr/>
          <p:nvPr/>
        </p:nvGraphicFramePr>
        <p:xfrm>
          <a:off x="4680" y="10325880"/>
          <a:ext cx="7777080" cy="488880"/>
        </p:xfrm>
        <a:graphic>
          <a:graphicData uri="http://schemas.openxmlformats.org/drawingml/2006/table">
            <a:tbl>
              <a:tblPr/>
              <a:tblGrid>
                <a:gridCol w="7777440"/>
              </a:tblGrid>
              <a:tr h="216000">
                <a:tc>
                  <a:txBody>
                    <a:bodyPr lIns="36000" rIns="3600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pt-PT" sz="1000" spc="-1" strike="noStrike">
                          <a:solidFill>
                            <a:srgbClr val="ffffff"/>
                          </a:solidFill>
                          <a:latin typeface="David"/>
                        </a:rPr>
                        <a:t>CONTACTOS</a:t>
                      </a:r>
                      <a:endParaRPr b="0" lang="pt-PT" sz="1000" spc="-1" strike="noStrike">
                        <a:solidFill>
                          <a:srgbClr val="ffffff"/>
                        </a:solidFill>
                        <a:latin typeface="Arial"/>
                      </a:endParaRPr>
                    </a:p>
                  </a:txBody>
                  <a:tcPr anchor="ctr" marL="36000" marR="36000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solidFill>
                      <a:srgbClr val="1d28ec"/>
                    </a:solidFill>
                  </a:tcPr>
                </a:tc>
              </a:tr>
              <a:tr h="206280">
                <a:tc>
                  <a:txBody>
                    <a:bodyPr lIns="36000" rIns="360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i="1" lang="pt-PT" sz="1000" spc="-1" strike="noStrike">
                          <a:solidFill>
                            <a:srgbClr val="ffffff"/>
                          </a:solidFill>
                          <a:latin typeface="Arial Narrow"/>
                          <a:ea typeface="Microsoft YaHei"/>
                        </a:rPr>
                        <a:t>Av 5 de Outubro | Apartado 014104 | 1064 - 002 Lisboa | Lisboa |Portugal |  </a:t>
                      </a:r>
                      <a:r>
                        <a:rPr b="0" lang="pt-PT" sz="800" spc="-1" strike="noStrike">
                          <a:solidFill>
                            <a:srgbClr val="f97c00"/>
                          </a:solidFill>
                          <a:latin typeface="Verdana"/>
                          <a:ea typeface="Microsoft YaHei"/>
                        </a:rPr>
                        <a:t>☎</a:t>
                      </a:r>
                      <a:r>
                        <a:rPr b="0" i="1" lang="pt-PT" sz="1000" spc="-1" strike="noStrike">
                          <a:solidFill>
                            <a:srgbClr val="ffffff"/>
                          </a:solidFill>
                          <a:latin typeface="Arial Narrow"/>
                          <a:ea typeface="Microsoft YaHei"/>
                        </a:rPr>
                        <a:t>+351 – 962 480 094  | cargo@boxtravel.eu | www.boxtravel.eu</a:t>
                      </a:r>
                      <a:endParaRPr b="0" lang="pt-PT" sz="1000" spc="-1" strike="noStrike">
                        <a:solidFill>
                          <a:srgbClr val="ffffff"/>
                        </a:solidFill>
                        <a:latin typeface="Arial"/>
                      </a:endParaRPr>
                    </a:p>
                  </a:txBody>
                  <a:tcPr anchor="t" marL="36000" marR="36000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solidFill>
                      <a:srgbClr val="1d28ec"/>
                    </a:solidFill>
                  </a:tcPr>
                </a:tc>
              </a:tr>
            </a:tbl>
          </a:graphicData>
        </a:graphic>
      </p:graphicFrame>
      <p:sp>
        <p:nvSpPr>
          <p:cNvPr id="92" name="Decágono 1"/>
          <p:cNvSpPr/>
          <p:nvPr/>
        </p:nvSpPr>
        <p:spPr>
          <a:xfrm>
            <a:off x="41400" y="777600"/>
            <a:ext cx="208080" cy="215280"/>
          </a:xfrm>
          <a:prstGeom prst="decagon">
            <a:avLst>
              <a:gd name="vf" fmla="val 105146"/>
            </a:avLst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defTabSz="914400">
              <a:lnSpc>
                <a:spcPct val="100000"/>
              </a:lnSpc>
            </a:pPr>
            <a:r>
              <a:rPr b="0" lang="pt-PT" sz="1400" spc="-1" strike="noStrike">
                <a:solidFill>
                  <a:srgbClr val="ffffff"/>
                </a:solidFill>
                <a:latin typeface="Franklin Gothic Book"/>
              </a:rPr>
              <a:t>1</a:t>
            </a:r>
            <a:endParaRPr b="0" lang="pt-PT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3" name="Decágono 5"/>
          <p:cNvSpPr/>
          <p:nvPr/>
        </p:nvSpPr>
        <p:spPr>
          <a:xfrm>
            <a:off x="5400" y="777960"/>
            <a:ext cx="208080" cy="215280"/>
          </a:xfrm>
          <a:prstGeom prst="decagon">
            <a:avLst>
              <a:gd name="vf" fmla="val 105146"/>
            </a:avLst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36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r>
              <a:rPr b="0" lang="pt-PT" sz="1400" spc="-1" strike="noStrike">
                <a:solidFill>
                  <a:srgbClr val="ffffff"/>
                </a:solidFill>
                <a:latin typeface="Franklin Gothic Book"/>
              </a:rPr>
              <a:t>1</a:t>
            </a:r>
            <a:endParaRPr b="0" lang="pt-PT" sz="1400" spc="-1" strike="noStrike">
              <a:solidFill>
                <a:srgbClr val="000000"/>
              </a:solidFill>
              <a:latin typeface="Arial"/>
            </a:endParaRPr>
          </a:p>
        </p:txBody>
      </p:sp>
      <p:grpSp>
        <p:nvGrpSpPr>
          <p:cNvPr id="94" name=""/>
          <p:cNvGrpSpPr/>
          <p:nvPr/>
        </p:nvGrpSpPr>
        <p:grpSpPr>
          <a:xfrm>
            <a:off x="3599640" y="1440"/>
            <a:ext cx="4344480" cy="1833120"/>
            <a:chOff x="3599640" y="1440"/>
            <a:chExt cx="4344480" cy="1833120"/>
          </a:xfrm>
        </p:grpSpPr>
        <p:pic>
          <p:nvPicPr>
            <p:cNvPr id="95" name="" descr=""/>
            <p:cNvPicPr/>
            <p:nvPr/>
          </p:nvPicPr>
          <p:blipFill>
            <a:blip r:embed="rId4"/>
            <a:stretch/>
          </p:blipFill>
          <p:spPr>
            <a:xfrm>
              <a:off x="4073040" y="272160"/>
              <a:ext cx="2202840" cy="120240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96" name=""/>
            <p:cNvSpPr/>
            <p:nvPr/>
          </p:nvSpPr>
          <p:spPr>
            <a:xfrm>
              <a:off x="3599640" y="1440"/>
              <a:ext cx="3058560" cy="1833120"/>
            </a:xfrm>
            <a:prstGeom prst="donut">
              <a:avLst>
                <a:gd name="adj" fmla="val 25000"/>
              </a:avLst>
            </a:prstGeom>
            <a:solidFill>
              <a:srgbClr val="00aef0"/>
            </a:solidFill>
            <a:ln w="0">
              <a:solidFill>
                <a:srgbClr val="00aef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ctr">
              <a:noAutofit/>
            </a:bodyPr>
            <a:p>
              <a:pPr>
                <a:lnSpc>
                  <a:spcPct val="100000"/>
                </a:lnSpc>
              </a:pPr>
              <a:endParaRPr b="0" lang="pt-PT" sz="1800" spc="-1" strike="noStrike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97" name="TextBox 7"/>
            <p:cNvSpPr/>
            <p:nvPr/>
          </p:nvSpPr>
          <p:spPr>
            <a:xfrm>
              <a:off x="6540120" y="59400"/>
              <a:ext cx="1404000" cy="4554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t">
              <a:spAutoFit/>
            </a:bodyPr>
            <a:p>
              <a:pPr defTabSz="914400">
                <a:lnSpc>
                  <a:spcPct val="100000"/>
                </a:lnSpc>
              </a:pPr>
              <a:r>
                <a:rPr b="0" i="1" lang="pt-PT" sz="2400" spc="-1" strike="noStrike">
                  <a:solidFill>
                    <a:schemeClr val="lt1"/>
                  </a:solidFill>
                  <a:latin typeface="Arial Black"/>
                </a:rPr>
                <a:t>DESDE</a:t>
              </a:r>
              <a:endParaRPr b="0" lang="pt-PT" sz="2400" spc="-1" strike="noStrike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98" name="TextBox 7"/>
            <p:cNvSpPr/>
            <p:nvPr/>
          </p:nvSpPr>
          <p:spPr>
            <a:xfrm>
              <a:off x="5964120" y="720000"/>
              <a:ext cx="1954800" cy="2800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b">
              <a:spAutoFit/>
            </a:bodyPr>
            <a:p>
              <a:pPr algn="r" defTabSz="914400">
                <a:lnSpc>
                  <a:spcPts val="1500"/>
                </a:lnSpc>
              </a:pPr>
              <a:r>
                <a:rPr b="1" i="1" lang="pt-PT" sz="3200" spc="-1" strike="noStrike">
                  <a:solidFill>
                    <a:schemeClr val="lt1"/>
                  </a:solidFill>
                  <a:latin typeface="Felix Titling"/>
                </a:rPr>
                <a:t>€ </a:t>
              </a:r>
              <a:r>
                <a:rPr b="0" lang="pt-PT" sz="3200" spc="-1" strike="noStrike">
                  <a:solidFill>
                    <a:schemeClr val="lt1"/>
                  </a:solidFill>
                  <a:latin typeface="Felix Titling"/>
                </a:rPr>
                <a:t>000,00</a:t>
              </a:r>
              <a:endParaRPr b="0" lang="pt-PT" sz="3200" spc="-1" strike="noStrike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99" name="TextBox 7"/>
            <p:cNvSpPr/>
            <p:nvPr/>
          </p:nvSpPr>
          <p:spPr>
            <a:xfrm>
              <a:off x="6119640" y="933120"/>
              <a:ext cx="1801440" cy="440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t">
              <a:spAutoFit/>
            </a:bodyPr>
            <a:p>
              <a:pPr algn="r">
                <a:lnSpc>
                  <a:spcPct val="100000"/>
                </a:lnSpc>
              </a:pPr>
              <a:r>
                <a:rPr b="0" i="1" lang="pt-PT" sz="1100" spc="-1" strike="noStrike">
                  <a:solidFill>
                    <a:srgbClr val="ffffff"/>
                  </a:solidFill>
                  <a:latin typeface="Arial Black"/>
                  <a:ea typeface="Times New Roman"/>
                </a:rPr>
                <a:t>Refª PACK-FR/CI-01</a:t>
              </a:r>
              <a:endParaRPr b="0" lang="pt-PT" sz="1100" spc="-1" strike="noStrike">
                <a:solidFill>
                  <a:srgbClr val="000000"/>
                </a:solidFill>
                <a:latin typeface="Arial"/>
              </a:endParaRPr>
            </a:p>
            <a:p>
              <a:pPr algn="r" defTabSz="914400">
                <a:lnSpc>
                  <a:spcPct val="100000"/>
                </a:lnSpc>
              </a:pPr>
              <a:r>
                <a:rPr b="0" i="1" lang="pt-PT" sz="1200" spc="-1" strike="noStrike">
                  <a:solidFill>
                    <a:srgbClr val="ffffff"/>
                  </a:solidFill>
                  <a:latin typeface="Arial Black"/>
                  <a:ea typeface="Times New Roman"/>
                </a:rPr>
                <a:t>Taxas incluídas</a:t>
              </a:r>
              <a:endParaRPr b="0" lang="pt-PT" sz="1200" spc="-1" strike="noStrike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100" name="TextBox 1"/>
            <p:cNvSpPr/>
            <p:nvPr/>
          </p:nvSpPr>
          <p:spPr>
            <a:xfrm>
              <a:off x="5532120" y="1355400"/>
              <a:ext cx="2264760" cy="2574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t">
              <a:spAutoFit/>
            </a:bodyPr>
            <a:p>
              <a:pPr defTabSz="914400">
                <a:lnSpc>
                  <a:spcPct val="100000"/>
                </a:lnSpc>
              </a:pPr>
              <a:r>
                <a:rPr b="0" i="1" lang="pt-PT" sz="1100" spc="-1" strike="noStrike">
                  <a:solidFill>
                    <a:schemeClr val="lt1"/>
                  </a:solidFill>
                  <a:latin typeface="Arial Black"/>
                </a:rPr>
                <a:t>PARIS – ABIDJAN - PARIS</a:t>
              </a:r>
              <a:endParaRPr b="0" lang="pt-PT" sz="1100" spc="-1" strike="noStrike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101" name=""/>
            <p:cNvSpPr/>
            <p:nvPr/>
          </p:nvSpPr>
          <p:spPr>
            <a:xfrm>
              <a:off x="5939640" y="144000"/>
              <a:ext cx="538560" cy="358560"/>
            </a:xfrm>
            <a:prstGeom prst="rect">
              <a:avLst/>
            </a:prstGeom>
            <a:solidFill>
              <a:srgbClr val="00b0f0"/>
            </a:solidFill>
            <a:ln w="0">
              <a:solidFill>
                <a:srgbClr val="00b0f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ctr">
              <a:noAutofit/>
            </a:bodyPr>
            <a:p>
              <a:pPr>
                <a:lnSpc>
                  <a:spcPct val="100000"/>
                </a:lnSpc>
              </a:pPr>
              <a:endParaRPr b="0" lang="pt-PT" sz="1800" spc="-1" strike="noStrike">
                <a:solidFill>
                  <a:srgbClr val="000000"/>
                </a:solidFill>
                <a:latin typeface="Arial"/>
              </a:endParaRPr>
            </a:p>
          </p:txBody>
        </p:sp>
      </p:grpSp>
      <p:sp>
        <p:nvSpPr>
          <p:cNvPr id="102" name="TextBox 2"/>
          <p:cNvSpPr/>
          <p:nvPr/>
        </p:nvSpPr>
        <p:spPr>
          <a:xfrm>
            <a:off x="6840" y="684000"/>
            <a:ext cx="4424760" cy="394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marL="97200" defTabSz="914400">
              <a:lnSpc>
                <a:spcPct val="100000"/>
              </a:lnSpc>
            </a:pPr>
            <a:r>
              <a:rPr b="1" i="1" lang="en-GB" sz="2000" spc="-1" strike="noStrike">
                <a:solidFill>
                  <a:schemeClr val="accent6">
                    <a:lumMod val="75000"/>
                  </a:schemeClr>
                </a:solidFill>
                <a:latin typeface="Arial Narrow"/>
              </a:rPr>
              <a:t> </a:t>
            </a:r>
            <a:r>
              <a:rPr b="1" i="1" lang="en-GB" sz="2000" spc="-1" strike="noStrike">
                <a:solidFill>
                  <a:schemeClr val="accent6">
                    <a:lumMod val="75000"/>
                  </a:schemeClr>
                </a:solidFill>
                <a:latin typeface="Arial Narrow"/>
              </a:rPr>
              <a:t>EXCELLENCE BUSINESS </a:t>
            </a:r>
            <a:r>
              <a:rPr b="1" i="1" lang="en-GB" sz="2000" spc="-1" strike="noStrike">
                <a:solidFill>
                  <a:srgbClr val="ffffff"/>
                </a:solidFill>
                <a:latin typeface="Arial Narrow"/>
              </a:rPr>
              <a:t>STANDARD</a:t>
            </a:r>
            <a:endParaRPr b="0" lang="pt-PT" sz="20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" name="Imagem 3" descr=""/>
          <p:cNvPicPr/>
          <p:nvPr/>
        </p:nvPicPr>
        <p:blipFill>
          <a:blip r:embed="rId1"/>
          <a:stretch/>
        </p:blipFill>
        <p:spPr>
          <a:xfrm>
            <a:off x="0" y="0"/>
            <a:ext cx="7944840" cy="9136080"/>
          </a:xfrm>
          <a:prstGeom prst="rect">
            <a:avLst/>
          </a:prstGeom>
          <a:ln w="0">
            <a:noFill/>
          </a:ln>
        </p:spPr>
      </p:pic>
      <p:sp>
        <p:nvSpPr>
          <p:cNvPr id="104" name="Right Triangle 40"/>
          <p:cNvSpPr/>
          <p:nvPr/>
        </p:nvSpPr>
        <p:spPr>
          <a:xfrm flipV="1">
            <a:off x="0" y="-15480"/>
            <a:ext cx="7944840" cy="5688360"/>
          </a:xfrm>
          <a:prstGeom prst="rtTriangle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endParaRPr b="0" lang="pt-PT" sz="1800" spc="-1" strike="noStrike">
              <a:solidFill>
                <a:schemeClr val="lt1"/>
              </a:solidFill>
              <a:latin typeface="Franklin Gothic Book"/>
            </a:endParaRPr>
          </a:p>
        </p:txBody>
      </p:sp>
      <p:sp>
        <p:nvSpPr>
          <p:cNvPr id="105" name="Right Triangle 41"/>
          <p:cNvSpPr/>
          <p:nvPr/>
        </p:nvSpPr>
        <p:spPr>
          <a:xfrm flipH="1" flipV="1">
            <a:off x="-7200" y="0"/>
            <a:ext cx="7944840" cy="2649600"/>
          </a:xfrm>
          <a:prstGeom prst="rtTriangle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endParaRPr b="0" lang="pt-PT" sz="1800" spc="-1" strike="noStrike">
              <a:solidFill>
                <a:schemeClr val="lt1"/>
              </a:solidFill>
              <a:latin typeface="Franklin Gothic Book"/>
            </a:endParaRPr>
          </a:p>
        </p:txBody>
      </p:sp>
      <p:sp>
        <p:nvSpPr>
          <p:cNvPr id="106" name="TextBox 9"/>
          <p:cNvSpPr/>
          <p:nvPr/>
        </p:nvSpPr>
        <p:spPr>
          <a:xfrm>
            <a:off x="218160" y="1801440"/>
            <a:ext cx="7595640" cy="5451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defTabSz="914400">
              <a:lnSpc>
                <a:spcPts val="1199"/>
              </a:lnSpc>
            </a:pPr>
            <a:endParaRPr b="0" lang="pt-PT" sz="1100" spc="-1" strike="noStrike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ts val="1199"/>
              </a:lnSpc>
            </a:pPr>
            <a:r>
              <a:rPr b="1" lang="pt-PT" sz="1100" spc="-1" strike="noStrike">
                <a:solidFill>
                  <a:schemeClr val="dk1"/>
                </a:solidFill>
                <a:latin typeface="Arial Narrow"/>
              </a:rPr>
              <a:t>Condições se pretender avançar com a confirmação da reserva:</a:t>
            </a:r>
            <a:endParaRPr b="0" lang="pt-PT" sz="1100" spc="-1" strike="noStrike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ts val="1199"/>
              </a:lnSpc>
            </a:pPr>
            <a:r>
              <a:rPr b="1" lang="pt-PT" sz="1200" spc="-1" strike="noStrike">
                <a:solidFill>
                  <a:schemeClr val="lt1"/>
                </a:solidFill>
                <a:latin typeface="Arial Narrow"/>
              </a:rPr>
              <a:t>»</a:t>
            </a:r>
            <a:r>
              <a:rPr b="0" lang="pt-PT" sz="1100" spc="-1" strike="noStrike">
                <a:solidFill>
                  <a:schemeClr val="dk1"/>
                </a:solidFill>
                <a:latin typeface="Arial Narrow"/>
              </a:rPr>
              <a:t> Sinalizar a mesma em data e valor a indicar, equivalente a € 75,00 sem taxas, na data de confirmação da reserva, nas seguintes contas bancárias:</a:t>
            </a:r>
            <a:endParaRPr b="0" lang="pt-PT" sz="1100" spc="-1" strike="noStrike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ts val="1199"/>
              </a:lnSpc>
            </a:pPr>
            <a:r>
              <a:rPr b="1" lang="pt-PT" sz="1100" spc="-1" strike="noStrike">
                <a:solidFill>
                  <a:schemeClr val="dk1"/>
                </a:solidFill>
                <a:latin typeface="Arial Narrow"/>
              </a:rPr>
              <a:t>1. Europa:</a:t>
            </a:r>
            <a:endParaRPr b="0" lang="pt-PT" sz="1100" spc="-1" strike="noStrike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ct val="100000"/>
              </a:lnSpc>
            </a:pPr>
            <a:r>
              <a:rPr b="1" lang="pt-PT" sz="11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Banco</a:t>
            </a:r>
            <a:r>
              <a:rPr b="0" lang="pt-PT" sz="11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: Novo Banco Portugal</a:t>
            </a:r>
            <a:endParaRPr b="0" lang="pt-PT" sz="1100" spc="-1" strike="noStrike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ts val="1199"/>
              </a:lnSpc>
              <a:tabLst>
                <a:tab algn="l" pos="0"/>
              </a:tabLst>
            </a:pPr>
            <a:r>
              <a:rPr b="0" i="1" lang="pt-PT" sz="1100" spc="-1" strike="noStrike">
                <a:solidFill>
                  <a:schemeClr val="dk1"/>
                </a:solidFill>
                <a:latin typeface="Calibri"/>
                <a:ea typeface="Calibri"/>
              </a:rPr>
              <a:t>Moeda</a:t>
            </a:r>
            <a:r>
              <a:rPr b="1" i="1" lang="pt-PT" sz="1100" spc="-1" strike="noStrike">
                <a:solidFill>
                  <a:schemeClr val="dk1"/>
                </a:solidFill>
                <a:latin typeface="Calibri"/>
                <a:ea typeface="Calibri"/>
              </a:rPr>
              <a:t> </a:t>
            </a:r>
            <a:r>
              <a:rPr b="0" lang="pt-PT" sz="1100" spc="-1" strike="noStrike">
                <a:solidFill>
                  <a:schemeClr val="dk1"/>
                </a:solidFill>
                <a:latin typeface="Arial Narrow"/>
                <a:ea typeface="Calibri"/>
              </a:rPr>
              <a:t>:</a:t>
            </a:r>
            <a:r>
              <a:rPr b="0" i="1" lang="pt-PT" sz="1100" spc="-1" strike="noStrike">
                <a:solidFill>
                  <a:schemeClr val="dk1"/>
                </a:solidFill>
                <a:latin typeface="Arial Narrow"/>
                <a:ea typeface="Calibri"/>
              </a:rPr>
              <a:t> EUR</a:t>
            </a:r>
            <a:endParaRPr b="0" lang="pt-PT" sz="1100" spc="-1" strike="noStrike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ts val="1199"/>
              </a:lnSpc>
              <a:tabLst>
                <a:tab algn="l" pos="0"/>
              </a:tabLst>
            </a:pPr>
            <a:r>
              <a:rPr b="0" i="1" lang="pt-PT" sz="1100" spc="-1" strike="noStrike">
                <a:solidFill>
                  <a:schemeClr val="dk1"/>
                </a:solidFill>
                <a:latin typeface="Calibri"/>
                <a:ea typeface="Calibri"/>
              </a:rPr>
              <a:t>Nº da Conta</a:t>
            </a:r>
            <a:r>
              <a:rPr b="0" lang="pt-PT" sz="1100" spc="-1" strike="noStrike">
                <a:solidFill>
                  <a:schemeClr val="dk1"/>
                </a:solidFill>
                <a:latin typeface="Arial Narrow"/>
                <a:ea typeface="Calibri"/>
              </a:rPr>
              <a:t>: 0005 7056 7193</a:t>
            </a:r>
            <a:endParaRPr b="0" lang="pt-PT" sz="1100" spc="-1" strike="noStrike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ts val="1199"/>
              </a:lnSpc>
              <a:tabLst>
                <a:tab algn="l" pos="0"/>
              </a:tabLst>
            </a:pPr>
            <a:r>
              <a:rPr b="0" i="1" lang="pt-PT" sz="1100" spc="-1" strike="noStrike">
                <a:solidFill>
                  <a:schemeClr val="dk1"/>
                </a:solidFill>
                <a:latin typeface="Arial Narrow"/>
                <a:ea typeface="Calibri"/>
              </a:rPr>
              <a:t>NIB</a:t>
            </a:r>
            <a:r>
              <a:rPr b="0" lang="pt-PT" sz="1100" spc="-1" strike="noStrike">
                <a:solidFill>
                  <a:schemeClr val="dk1"/>
                </a:solidFill>
                <a:latin typeface="Arial Narrow"/>
                <a:ea typeface="Calibri"/>
              </a:rPr>
              <a:t>: 0007 0000 00570567193 23</a:t>
            </a:r>
            <a:endParaRPr b="0" lang="pt-PT" sz="1100" spc="-1" strike="noStrike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ts val="1199"/>
              </a:lnSpc>
              <a:tabLst>
                <a:tab algn="l" pos="0"/>
              </a:tabLst>
            </a:pPr>
            <a:r>
              <a:rPr b="0" i="1" lang="pt-PT" sz="1100" spc="-1" strike="noStrike">
                <a:solidFill>
                  <a:schemeClr val="dk1"/>
                </a:solidFill>
                <a:latin typeface="Arial Narrow"/>
                <a:ea typeface="Calibri"/>
              </a:rPr>
              <a:t>IBAN: </a:t>
            </a:r>
            <a:r>
              <a:rPr b="0" lang="pt-PT" sz="1100" spc="-1" strike="noStrike">
                <a:solidFill>
                  <a:schemeClr val="dk1"/>
                </a:solidFill>
                <a:latin typeface="Arial Narrow"/>
                <a:ea typeface="Calibri"/>
              </a:rPr>
              <a:t>PT50 0007 0000 0057 0567 1932 3</a:t>
            </a:r>
            <a:r>
              <a:rPr b="1" lang="pt-PT" sz="1100" spc="-1" strike="noStrike">
                <a:solidFill>
                  <a:schemeClr val="dk1"/>
                </a:solidFill>
                <a:latin typeface="Arial Narrow"/>
                <a:ea typeface="Calibri"/>
              </a:rPr>
              <a:t> </a:t>
            </a:r>
            <a:endParaRPr b="0" lang="pt-PT" sz="1100" spc="-1" strike="noStrike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ts val="1199"/>
              </a:lnSpc>
              <a:tabLst>
                <a:tab algn="l" pos="0"/>
              </a:tabLst>
            </a:pPr>
            <a:r>
              <a:rPr b="0" i="1" lang="pt-PT" sz="1100" spc="-1" strike="noStrike">
                <a:solidFill>
                  <a:schemeClr val="dk1"/>
                </a:solidFill>
                <a:latin typeface="Arial Narrow"/>
                <a:ea typeface="Calibri"/>
              </a:rPr>
              <a:t>SWIFT / BIC: BESCPTPL</a:t>
            </a:r>
            <a:endParaRPr b="0" lang="pt-PT" sz="1100" spc="-1" strike="noStrike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ts val="1199"/>
              </a:lnSpc>
              <a:tabLst>
                <a:tab algn="l" pos="0"/>
              </a:tabLst>
            </a:pPr>
            <a:endParaRPr b="0" lang="pt-PT" sz="1100" spc="-1" strike="noStrike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ts val="1199"/>
              </a:lnSpc>
              <a:tabLst>
                <a:tab algn="l" pos="0"/>
              </a:tabLst>
            </a:pPr>
            <a:r>
              <a:rPr b="1" lang="pt-PT" sz="1100" spc="-1" strike="noStrike">
                <a:solidFill>
                  <a:schemeClr val="dk1"/>
                </a:solidFill>
                <a:latin typeface="Arial Narrow"/>
                <a:ea typeface="Calibri"/>
              </a:rPr>
              <a:t>2. Cabo Verde:</a:t>
            </a:r>
            <a:endParaRPr b="0" lang="pt-PT" sz="1100" spc="-1" strike="noStrike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ct val="100000"/>
              </a:lnSpc>
              <a:tabLst>
                <a:tab algn="l" pos="0"/>
              </a:tabLst>
            </a:pPr>
            <a:r>
              <a:rPr b="1" lang="pt-PT" sz="11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Banco</a:t>
            </a:r>
            <a:r>
              <a:rPr b="0" lang="pt-PT" sz="11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: Banco </a:t>
            </a:r>
            <a:r>
              <a:rPr b="0" i="1" lang="pt-PT" sz="11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BAI</a:t>
            </a:r>
            <a:r>
              <a:rPr b="0" lang="pt-PT" sz="11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 Cabo Verde</a:t>
            </a:r>
            <a:endParaRPr b="0" lang="pt-PT" sz="1100" spc="-1" strike="noStrike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ts val="1199"/>
              </a:lnSpc>
              <a:tabLst>
                <a:tab algn="l" pos="0"/>
              </a:tabLst>
            </a:pPr>
            <a:r>
              <a:rPr b="0" i="1" lang="pt-PT" sz="1100" spc="-1" strike="noStrike">
                <a:solidFill>
                  <a:schemeClr val="dk1"/>
                </a:solidFill>
                <a:latin typeface="Calibri"/>
                <a:ea typeface="Calibri"/>
              </a:rPr>
              <a:t>Moeda</a:t>
            </a:r>
            <a:r>
              <a:rPr b="1" i="1" lang="pt-PT" sz="1100" spc="-1" strike="noStrike">
                <a:solidFill>
                  <a:schemeClr val="dk1"/>
                </a:solidFill>
                <a:latin typeface="Calibri"/>
                <a:ea typeface="Calibri"/>
              </a:rPr>
              <a:t> </a:t>
            </a:r>
            <a:r>
              <a:rPr b="0" lang="pt-PT" sz="1100" spc="-1" strike="noStrike">
                <a:solidFill>
                  <a:schemeClr val="dk1"/>
                </a:solidFill>
                <a:latin typeface="Arial Narrow"/>
                <a:ea typeface="Calibri"/>
              </a:rPr>
              <a:t>: </a:t>
            </a:r>
            <a:r>
              <a:rPr b="0" i="1" lang="pt-PT" sz="1100" spc="-1" strike="noStrike">
                <a:solidFill>
                  <a:schemeClr val="dk1"/>
                </a:solidFill>
                <a:latin typeface="Arial Narrow"/>
                <a:ea typeface="Calibri"/>
              </a:rPr>
              <a:t>EUR</a:t>
            </a:r>
            <a:endParaRPr b="0" lang="pt-PT" sz="1100" spc="-1" strike="noStrike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ts val="1199"/>
              </a:lnSpc>
              <a:tabLst>
                <a:tab algn="l" pos="0"/>
              </a:tabLst>
            </a:pPr>
            <a:r>
              <a:rPr b="0" lang="pt-PT" sz="11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Nº da conta: 1001 0001 5496 010;</a:t>
            </a:r>
            <a:endParaRPr b="0" lang="pt-PT" sz="1100" spc="-1" strike="noStrike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ct val="100000"/>
              </a:lnSpc>
              <a:tabLst>
                <a:tab algn="l" pos="0"/>
              </a:tabLst>
            </a:pPr>
            <a:r>
              <a:rPr b="0" lang="pt-PT" sz="11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NIB: 0008 1001 0001 5496 0100 4;</a:t>
            </a:r>
            <a:endParaRPr b="0" lang="pt-PT" sz="1100" spc="-1" strike="noStrike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ct val="100000"/>
              </a:lnSpc>
              <a:tabLst>
                <a:tab algn="l" pos="0"/>
              </a:tabLst>
            </a:pPr>
            <a:r>
              <a:rPr b="0" lang="pt-PT" sz="11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IBAN: CV64 0008 1001 0001 5496 0100 4</a:t>
            </a:r>
            <a:endParaRPr b="0" lang="pt-PT" sz="1100" spc="-1" strike="noStrike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ts val="1199"/>
              </a:lnSpc>
              <a:tabLst>
                <a:tab algn="l" pos="0"/>
              </a:tabLst>
            </a:pPr>
            <a:r>
              <a:rPr b="0" i="1" lang="pt-PT" sz="1100" spc="-1" strike="noStrike">
                <a:solidFill>
                  <a:schemeClr val="dk1"/>
                </a:solidFill>
                <a:latin typeface="Arial Narrow"/>
                <a:ea typeface="Calibri"/>
              </a:rPr>
              <a:t>SWIFT: BAIPCVCV</a:t>
            </a:r>
            <a:endParaRPr b="0" lang="pt-PT" sz="1100" spc="-1" strike="noStrike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ct val="100000"/>
              </a:lnSpc>
              <a:tabLst>
                <a:tab algn="l" pos="0"/>
              </a:tabLst>
            </a:pPr>
            <a:endParaRPr b="0" lang="pt-PT" sz="600" spc="-1" strike="noStrike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ts val="1199"/>
              </a:lnSpc>
              <a:tabLst>
                <a:tab algn="l" pos="0"/>
              </a:tabLst>
            </a:pPr>
            <a:r>
              <a:rPr b="1" lang="pt-PT" sz="1200" spc="-1" strike="noStrike">
                <a:solidFill>
                  <a:schemeClr val="lt1"/>
                </a:solidFill>
                <a:latin typeface="Arial Narrow"/>
                <a:ea typeface="Calibri"/>
              </a:rPr>
              <a:t>»</a:t>
            </a:r>
            <a:r>
              <a:rPr b="0" lang="pt-PT" sz="1100" spc="-1" strike="noStrike">
                <a:solidFill>
                  <a:schemeClr val="dk1"/>
                </a:solidFill>
                <a:latin typeface="Arial Narrow"/>
                <a:ea typeface="Calibri"/>
              </a:rPr>
              <a:t> Informar nome do passageiro até 25 dias da data da partida. Data de referência dos preços inser</a:t>
            </a:r>
            <a:r>
              <a:rPr b="0" lang="pt-PT" sz="1100" spc="-1" strike="noStrike">
                <a:solidFill>
                  <a:srgbClr val="000000"/>
                </a:solidFill>
                <a:latin typeface="Arial Narrow"/>
                <a:ea typeface="Calibri"/>
              </a:rPr>
              <a:t>idos na </a:t>
            </a:r>
            <a:r>
              <a:rPr b="0" lang="pt-PT" sz="1100" spc="-1" strike="noStrike">
                <a:solidFill>
                  <a:schemeClr val="dk1"/>
                </a:solidFill>
                <a:latin typeface="Arial Narrow"/>
                <a:ea typeface="Calibri"/>
              </a:rPr>
              <a:t>plataforma web;</a:t>
            </a:r>
            <a:endParaRPr b="0" lang="pt-PT" sz="1100" spc="-1" strike="noStrike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ts val="1199"/>
              </a:lnSpc>
              <a:tabLst>
                <a:tab algn="l" pos="0"/>
              </a:tabLst>
            </a:pPr>
            <a:r>
              <a:rPr b="1" lang="pt-PT" sz="1200" spc="-1" strike="noStrike">
                <a:solidFill>
                  <a:schemeClr val="lt1"/>
                </a:solidFill>
                <a:latin typeface="Arial Narrow"/>
                <a:ea typeface="Calibri"/>
              </a:rPr>
              <a:t>»</a:t>
            </a:r>
            <a:r>
              <a:rPr b="0" lang="pt-PT" sz="1100" spc="-1" strike="noStrike">
                <a:solidFill>
                  <a:schemeClr val="dk1"/>
                </a:solidFill>
                <a:latin typeface="Arial Narrow"/>
                <a:ea typeface="Calibri"/>
              </a:rPr>
              <a:t> Efectuar pagamento do valor remanescente para emissão de bilhetes até 12 dias antes da partida;</a:t>
            </a:r>
            <a:endParaRPr b="0" lang="pt-PT" sz="1100" spc="-1" strike="noStrike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ct val="100000"/>
              </a:lnSpc>
              <a:tabLst>
                <a:tab algn="l" pos="0"/>
              </a:tabLst>
            </a:pPr>
            <a:r>
              <a:rPr b="1" lang="pt-PT" sz="1200" spc="-1" strike="noStrike">
                <a:solidFill>
                  <a:schemeClr val="lt1"/>
                </a:solidFill>
                <a:latin typeface="Arial Narrow"/>
                <a:ea typeface="Microsoft YaHei"/>
              </a:rPr>
              <a:t>»</a:t>
            </a:r>
            <a:r>
              <a:rPr b="0" lang="pt-PT" sz="11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 Para datas de viagem inferiores a 25 dias deve ser pedido a reserva através do</a:t>
            </a:r>
            <a:r>
              <a:rPr b="0" i="1" lang="pt-PT" sz="11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 seguinte formulário:  www.boxtravel.eu/flhght/</a:t>
            </a:r>
            <a:r>
              <a:rPr b="0" i="1" lang="en-US" sz="11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form/</a:t>
            </a:r>
            <a:endParaRPr b="0" lang="pt-PT" sz="1100" spc="-1" strike="noStrike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ts val="1199"/>
              </a:lnSpc>
              <a:tabLst>
                <a:tab algn="l" pos="0"/>
              </a:tabLst>
            </a:pPr>
            <a:r>
              <a:rPr b="0" i="1" lang="pt-PT" sz="1100" spc="-1" strike="noStrike">
                <a:solidFill>
                  <a:srgbClr val="ff0000"/>
                </a:solidFill>
                <a:latin typeface="Arial Narrow"/>
                <a:ea typeface="Microsoft YaHei"/>
              </a:rPr>
              <a:t>»</a:t>
            </a:r>
            <a:r>
              <a:rPr b="1" i="1" lang="pt-PT" sz="1100" spc="-1" strike="noStrike">
                <a:solidFill>
                  <a:srgbClr val="ff0000"/>
                </a:solidFill>
                <a:latin typeface="Arial Narrow"/>
                <a:ea typeface="Microsoft YaHei"/>
              </a:rPr>
              <a:t> </a:t>
            </a:r>
            <a:r>
              <a:rPr b="0" i="1" lang="pt-PT" sz="11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O não cumprimento de qualquer uma das condições acima mencionadas resultará no cancelamento automático da reserva.</a:t>
            </a:r>
            <a:endParaRPr b="0" lang="pt-PT" sz="1100" spc="-1" strike="noStrike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ts val="1199"/>
              </a:lnSpc>
              <a:tabLst>
                <a:tab algn="l" pos="0"/>
              </a:tabLst>
            </a:pPr>
            <a:r>
              <a:rPr b="0" i="1" lang="pt-PT" sz="11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Vantagens:</a:t>
            </a:r>
            <a:endParaRPr b="0" lang="pt-PT" sz="1100" spc="-1" strike="noStrike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ts val="1199"/>
              </a:lnSpc>
              <a:tabLst>
                <a:tab algn="l" pos="0"/>
              </a:tabLst>
            </a:pPr>
            <a:r>
              <a:rPr b="0" i="1" lang="pt-PT" sz="11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» Garantia de espaço e manutenção de preço;</a:t>
            </a:r>
            <a:endParaRPr b="0" lang="pt-PT" sz="1100" spc="-1" strike="noStrike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ts val="1199"/>
              </a:lnSpc>
              <a:tabLst>
                <a:tab algn="l" pos="0"/>
              </a:tabLst>
            </a:pPr>
            <a:r>
              <a:rPr b="0" i="1" lang="pt-PT" sz="11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»</a:t>
            </a:r>
            <a:r>
              <a:rPr b="0" lang="pt-PT" sz="11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 Alteração de voos sem penalização, sujeita a disponibilidade e confirmação de espaço, até à emissão dos bilhetes;</a:t>
            </a:r>
            <a:endParaRPr b="0" lang="pt-PT" sz="1100" spc="-1" strike="noStrike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ts val="1199"/>
              </a:lnSpc>
              <a:tabLst>
                <a:tab algn="l" pos="0"/>
              </a:tabLst>
            </a:pPr>
            <a:r>
              <a:rPr b="0" i="1" lang="pt-PT" sz="11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»</a:t>
            </a:r>
            <a:r>
              <a:rPr b="0" lang="pt-PT" sz="11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 Alteração de nomes de passageiros sem penalização, até à emissão dos bilhetes.</a:t>
            </a:r>
            <a:endParaRPr b="0" lang="pt-PT" sz="1100" spc="-1" strike="noStrike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ts val="1199"/>
              </a:lnSpc>
              <a:tabLst>
                <a:tab algn="l" pos="0"/>
              </a:tabLst>
            </a:pPr>
            <a:r>
              <a:rPr b="1" lang="pt-PT" sz="11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Alterações e cancelamentos:</a:t>
            </a:r>
            <a:endParaRPr b="0" lang="pt-PT" sz="1100" spc="-1" strike="noStrike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ts val="1199"/>
              </a:lnSpc>
              <a:tabLst>
                <a:tab algn="l" pos="0"/>
              </a:tabLst>
            </a:pPr>
            <a:r>
              <a:rPr b="0" i="1" lang="pt-PT" sz="11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»</a:t>
            </a:r>
            <a:r>
              <a:rPr b="0" lang="pt-PT" sz="11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 Quaisquer alterações de voos ou nomes posteriores à emissão dos bilhetes, implicam o pagamento </a:t>
            </a:r>
            <a:r>
              <a:rPr b="0" lang="pt-PT" sz="1100" spc="-1" strike="noStrike">
                <a:solidFill>
                  <a:srgbClr val="000000"/>
                </a:solidFill>
                <a:latin typeface="Arial Narrow"/>
                <a:ea typeface="Microsoft YaHei"/>
              </a:rPr>
              <a:t>de </a:t>
            </a:r>
            <a:r>
              <a:rPr b="0" lang="pt-PT" sz="11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uma taxa de € 50,00/Pax;</a:t>
            </a:r>
            <a:endParaRPr b="0" lang="pt-PT" sz="1100" spc="-1" strike="noStrike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ts val="1199"/>
              </a:lnSpc>
              <a:tabLst>
                <a:tab algn="l" pos="0"/>
              </a:tabLst>
            </a:pPr>
            <a:r>
              <a:rPr b="0" i="1" lang="pt-PT" sz="11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»</a:t>
            </a:r>
            <a:r>
              <a:rPr b="0" lang="pt-PT" sz="11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 O cancelamento total ou parcial do grupo é permitido até 30 dias antes da partida. Quaisquer can</a:t>
            </a:r>
            <a:r>
              <a:rPr b="0" lang="pt-PT" sz="1100" spc="-1" strike="noStrike">
                <a:solidFill>
                  <a:srgbClr val="000000"/>
                </a:solidFill>
                <a:latin typeface="Arial Narrow"/>
                <a:ea typeface="Microsoft YaHei"/>
              </a:rPr>
              <a:t>celame</a:t>
            </a:r>
            <a:r>
              <a:rPr b="0" lang="pt-PT" sz="11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ntos posteriores a este prazo, implicarão a não devolução dos valores já liquidados.</a:t>
            </a:r>
            <a:endParaRPr b="0" lang="pt-PT" sz="1100" spc="-1" strike="noStrike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ts val="1199"/>
              </a:lnSpc>
              <a:tabLst>
                <a:tab algn="l" pos="0"/>
              </a:tabLst>
            </a:pPr>
            <a:r>
              <a:rPr b="1" lang="pt-PT" sz="11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Pagamentos</a:t>
            </a:r>
            <a:endParaRPr b="0" lang="pt-PT" sz="1100" spc="-1" strike="noStrike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ts val="1199"/>
              </a:lnSpc>
              <a:tabLst>
                <a:tab algn="l" pos="0"/>
              </a:tabLst>
            </a:pPr>
            <a:r>
              <a:rPr b="0" lang="pt-PT" sz="11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Todos os pagamentos são feitos  por transferência ou depósito bancário para a conta bancária indicada pela </a:t>
            </a:r>
            <a:r>
              <a:rPr b="0" i="1" lang="pt-PT" sz="10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BOX TRAVEL</a:t>
            </a:r>
            <a:r>
              <a:rPr b="0" lang="pt-PT" sz="11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, devendo ser remetida uma cópia do comprovativo identificando o cliente:</a:t>
            </a:r>
            <a:endParaRPr b="0" lang="pt-PT" sz="1100" spc="-1" strike="noStrike">
              <a:solidFill>
                <a:srgbClr val="000000"/>
              </a:solidFill>
              <a:latin typeface="Arial"/>
            </a:endParaRPr>
          </a:p>
        </p:txBody>
      </p:sp>
      <p:graphicFrame>
        <p:nvGraphicFramePr>
          <p:cNvPr id="107" name="Table 4"/>
          <p:cNvGraphicFramePr/>
          <p:nvPr/>
        </p:nvGraphicFramePr>
        <p:xfrm>
          <a:off x="47520" y="7303320"/>
          <a:ext cx="7931160" cy="2389680"/>
        </p:xfrm>
        <a:graphic>
          <a:graphicData uri="http://schemas.openxmlformats.org/drawingml/2006/table">
            <a:tbl>
              <a:tblPr/>
              <a:tblGrid>
                <a:gridCol w="441000"/>
                <a:gridCol w="1656000"/>
                <a:gridCol w="791280"/>
                <a:gridCol w="933840"/>
                <a:gridCol w="794880"/>
                <a:gridCol w="792000"/>
                <a:gridCol w="792000"/>
                <a:gridCol w="720000"/>
                <a:gridCol w="1010520"/>
              </a:tblGrid>
              <a:tr h="466920">
                <a:tc gridSpan="2" rowSpan="2">
                  <a:txBody>
                    <a:bodyPr lIns="9360" rIns="9360" anchor="t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i="1" lang="pt-PT" sz="1400" spc="-1" strike="noStrike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  <a:latin typeface="Franklin Gothic Book"/>
                        </a:rPr>
                        <a:t>INFORMAÇÕES GERAIS     </a:t>
                      </a:r>
                      <a:endParaRPr b="0" lang="pt-PT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 hMerge="1" rowSpan="1">
                  <a:txBody>
                    <a:bodyPr lIns="90000" rIns="90000" tIns="45000" bIns="45000" anchor="t">
                      <a:noAutofit/>
                    </a:bodyPr>
                    <a:p>
                      <a:endParaRPr b="0" lang="pt-PT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 gridSpan="6">
                  <a:txBody>
                    <a:bodyPr lIns="9360" rIns="9360" anchor="ctr">
                      <a:noAutofit/>
                    </a:bodyPr>
                    <a:p>
                      <a:endParaRPr b="1" i="1" lang="pt-PT" sz="1200" spc="-1" strike="noStrike">
                        <a:solidFill>
                          <a:schemeClr val="accent3">
                            <a:lumMod val="50000"/>
                          </a:schemeClr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 hMerge="1">
                  <a:txBody>
                    <a:bodyPr lIns="90000" rIns="90000" tIns="45000" bIns="45000" anchor="t">
                      <a:noAutofit/>
                    </a:bodyPr>
                    <a:p>
                      <a:endParaRPr b="0" lang="pt-PT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 hMerge="1">
                  <a:txBody>
                    <a:bodyPr lIns="90000" rIns="90000" tIns="45000" bIns="45000" anchor="t">
                      <a:noAutofit/>
                    </a:bodyPr>
                    <a:p>
                      <a:endParaRPr b="0" lang="pt-PT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 hMerge="1">
                  <a:txBody>
                    <a:bodyPr lIns="90000" rIns="90000" tIns="45000" bIns="45000" anchor="t">
                      <a:noAutofit/>
                    </a:bodyPr>
                    <a:p>
                      <a:endParaRPr b="0" lang="pt-PT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 hMerge="1">
                  <a:txBody>
                    <a:bodyPr lIns="90000" rIns="90000" tIns="45000" bIns="45000" anchor="t">
                      <a:noAutofit/>
                    </a:bodyPr>
                    <a:p>
                      <a:endParaRPr b="0" lang="pt-PT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 hMerge="1">
                  <a:txBody>
                    <a:bodyPr lIns="90000" rIns="90000" tIns="45000" bIns="45000" anchor="t">
                      <a:noAutofit/>
                    </a:bodyPr>
                    <a:p>
                      <a:endParaRPr b="0" lang="pt-PT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i="1" lang="pt-PT" sz="1600" spc="-1" strike="noStrike">
                          <a:solidFill>
                            <a:schemeClr val="lt1"/>
                          </a:solidFill>
                          <a:latin typeface="Arial"/>
                        </a:rPr>
                        <a:t>2024</a:t>
                      </a:r>
                      <a:endParaRPr b="0" lang="pt-PT" sz="16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00b0f0"/>
                    </a:solidFill>
                  </a:tcPr>
                </a:tc>
              </a:tr>
              <a:tr h="434160">
                <a:tc vMerge="1" gridSpan="1">
                  <a:txBody>
                    <a:bodyPr lIns="90000" rIns="90000" tIns="45000" bIns="45000" anchor="t">
                      <a:noAutofit/>
                    </a:bodyPr>
                    <a:p>
                      <a:endParaRPr b="0" lang="pt-PT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 vMerge="1" hMerge="1">
                  <a:txBody>
                    <a:bodyPr lIns="90000" rIns="90000" tIns="45000" bIns="45000" anchor="t">
                      <a:noAutofit/>
                    </a:bodyPr>
                    <a:p>
                      <a:endParaRPr b="0" lang="pt-PT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endParaRPr b="1" lang="pt-PT" sz="900" spc="-1" strike="noStrike">
                        <a:solidFill>
                          <a:srgbClr val="00b05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endParaRPr b="1" lang="pt-PT" sz="900" spc="-1" strike="noStrike">
                        <a:solidFill>
                          <a:srgbClr val="00b05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endParaRPr b="1" lang="pt-PT" sz="900" spc="-1" strike="noStrike">
                        <a:solidFill>
                          <a:srgbClr val="00b05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endParaRPr b="1" lang="pt-PT" sz="900" spc="-1" strike="noStrike">
                        <a:solidFill>
                          <a:srgbClr val="00b05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endParaRPr b="1" lang="pt-PT" sz="900" spc="-1" strike="noStrike">
                        <a:solidFill>
                          <a:srgbClr val="00b05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endParaRPr b="1" lang="pt-PT" sz="900" spc="-1" strike="noStrike">
                        <a:solidFill>
                          <a:srgbClr val="00b05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endParaRPr b="1" i="1" lang="pt-PT" sz="900" spc="-1" strike="noStrike">
                        <a:solidFill>
                          <a:srgbClr val="4f81bd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lt1">
                        <a:lumMod val="95000"/>
                      </a:schemeClr>
                    </a:solidFill>
                  </a:tcPr>
                </a:tc>
              </a:tr>
              <a:tr h="343440">
                <a:tc rowSpan="4">
                  <a:txBody>
                    <a:bodyPr lIns="9360" rIns="936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0" i="1" lang="pt-PT" sz="800" spc="-1" strike="noStrike">
                          <a:solidFill>
                            <a:schemeClr val="lt1"/>
                          </a:solidFill>
                          <a:latin typeface="Arial"/>
                        </a:rPr>
                        <a:t>Preço  válido até</a:t>
                      </a:r>
                      <a:endParaRPr b="0" lang="pt-PT" sz="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0" i="1" lang="pt-PT" sz="800" spc="-1" strike="noStrike">
                          <a:solidFill>
                            <a:schemeClr val="lt1"/>
                          </a:solidFill>
                          <a:latin typeface="Arial"/>
                        </a:rPr>
                        <a:t> </a:t>
                      </a:r>
                      <a:r>
                        <a:rPr b="0" i="1" lang="pt-PT" sz="800" spc="-1" strike="noStrike">
                          <a:solidFill>
                            <a:schemeClr val="lt1"/>
                          </a:solidFill>
                          <a:latin typeface="Arial"/>
                        </a:rPr>
                        <a:t>31 de Dez de 2024</a:t>
                      </a:r>
                      <a:endParaRPr b="0" lang="pt-PT" sz="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vert="vert270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2a6099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 lIns="9360" rIns="9360" anchor="b">
                      <a:noAutofit/>
                    </a:bodyPr>
                    <a:p>
                      <a:endParaRPr b="1" lang="pt-PT" sz="1400" spc="-1" strike="noStrike">
                        <a:solidFill>
                          <a:srgbClr val="ffc000"/>
                        </a:solidFill>
                        <a:latin typeface="Arial"/>
                      </a:endParaRPr>
                    </a:p>
                  </a:txBody>
                  <a:tcPr anchor="b" marL="9360" marR="9360">
                    <a:lnL w="12240">
                      <a:solidFill>
                        <a:srgbClr val="2a6099"/>
                      </a:solidFill>
                      <a:prstDash val="solid"/>
                    </a:lnL>
                    <a:lnR w="12240">
                      <a:solidFill>
                        <a:srgbClr val="2a6099"/>
                      </a:solidFill>
                      <a:prstDash val="solid"/>
                    </a:lnR>
                    <a:lnT w="12240">
                      <a:solidFill>
                        <a:srgbClr val="2a6099"/>
                      </a:solidFill>
                      <a:prstDash val="solid"/>
                    </a:lnT>
                    <a:lnB w="12240">
                      <a:solidFill>
                        <a:srgbClr val="2a6099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endParaRPr b="0" lang="pt-PT" sz="9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2a6099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endParaRPr b="0" lang="pt-PT" sz="9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endParaRPr b="0" lang="pt-PT" sz="9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endParaRPr b="0" lang="pt-PT" sz="9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endParaRPr b="0" lang="pt-PT" sz="9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endParaRPr b="0" lang="pt-PT" sz="9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endParaRPr b="0" lang="pt-PT" sz="1700" spc="-1" strike="noStrike">
                        <a:solidFill>
                          <a:schemeClr val="dk1"/>
                        </a:solidFill>
                        <a:latin typeface="Franklin Gothic Book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lt1">
                        <a:lumMod val="95000"/>
                      </a:schemeClr>
                    </a:solidFill>
                  </a:tcPr>
                </a:tc>
              </a:tr>
              <a:tr h="343440">
                <a:tc vMerge="1">
                  <a:txBody>
                    <a:bodyPr lIns="90000" rIns="90000" tIns="45000" bIns="45000" anchor="t">
                      <a:noAutofit/>
                    </a:bodyPr>
                    <a:p>
                      <a:endParaRPr b="0" lang="pt-PT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 lIns="9360" rIns="9360" anchor="b">
                      <a:noAutofit/>
                    </a:bodyPr>
                    <a:p>
                      <a:endParaRPr b="0" lang="pt-PT" sz="9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2a6099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endParaRPr b="0" lang="pt-PT" sz="9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endParaRPr b="0" lang="pt-PT" sz="9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endParaRPr b="0" lang="pt-PT" sz="9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endParaRPr b="0" lang="pt-PT" sz="9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endParaRPr b="0" lang="pt-PT" sz="9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endParaRPr b="0" lang="pt-PT" sz="9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endParaRPr b="0" lang="pt-PT" sz="1700" spc="-1" strike="noStrike">
                        <a:solidFill>
                          <a:schemeClr val="dk1"/>
                        </a:solidFill>
                        <a:latin typeface="Franklin Gothic Book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343440">
                <a:tc vMerge="1">
                  <a:txBody>
                    <a:bodyPr lIns="90000" rIns="90000" tIns="45000" bIns="45000" anchor="t">
                      <a:noAutofit/>
                    </a:bodyPr>
                    <a:p>
                      <a:endParaRPr b="0" lang="pt-PT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endParaRPr b="0" lang="pt-PT" sz="9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endParaRPr b="0" lang="pt-PT" sz="9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endParaRPr b="0" lang="pt-PT" sz="9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endParaRPr b="0" lang="pt-PT" sz="9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endParaRPr b="0" lang="pt-PT" sz="9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endParaRPr b="0" lang="pt-PT" sz="9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endParaRPr b="0" lang="pt-PT" sz="9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endParaRPr b="0" lang="pt-PT" sz="1700" spc="-1" strike="noStrike">
                        <a:solidFill>
                          <a:schemeClr val="dk1"/>
                        </a:solidFill>
                        <a:latin typeface="Franklin Gothic Book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342720">
                <a:tc vMerge="1">
                  <a:txBody>
                    <a:bodyPr lIns="90000" rIns="90000" tIns="45000" bIns="45000" anchor="t">
                      <a:noAutofit/>
                    </a:bodyPr>
                    <a:p>
                      <a:endParaRPr b="0" lang="pt-PT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 lIns="9360" rIns="9360" anchor="b">
                      <a:noAutofit/>
                    </a:bodyPr>
                    <a:p>
                      <a:endParaRPr b="0" lang="pt-PT" sz="9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b">
                      <a:noAutofit/>
                    </a:bodyPr>
                    <a:p>
                      <a:endParaRPr b="0" lang="pt-PT" sz="9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b">
                      <a:noAutofit/>
                    </a:bodyPr>
                    <a:p>
                      <a:endParaRPr b="0" lang="pt-PT" sz="9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b">
                      <a:noAutofit/>
                    </a:bodyPr>
                    <a:p>
                      <a:endParaRPr b="0" lang="pt-PT" sz="9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b">
                      <a:noAutofit/>
                    </a:bodyPr>
                    <a:p>
                      <a:endParaRPr b="0" lang="pt-PT" sz="9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b">
                      <a:noAutofit/>
                    </a:bodyPr>
                    <a:p>
                      <a:endParaRPr b="0" lang="pt-PT" sz="9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b">
                      <a:noAutofit/>
                    </a:bodyPr>
                    <a:p>
                      <a:endParaRPr b="0" lang="pt-PT" sz="9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b">
                      <a:noAutofit/>
                    </a:bodyPr>
                    <a:p>
                      <a:endParaRPr b="0" lang="pt-PT" sz="1700" spc="-1" strike="noStrike">
                        <a:solidFill>
                          <a:schemeClr val="dk1"/>
                        </a:solidFill>
                        <a:latin typeface="Franklin Gothic Book"/>
                      </a:endParaRPr>
                    </a:p>
                  </a:txBody>
                  <a:tcPr anchor="b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108" name="Rectângulo 4"/>
          <p:cNvSpPr/>
          <p:nvPr/>
        </p:nvSpPr>
        <p:spPr>
          <a:xfrm>
            <a:off x="447480" y="7749360"/>
            <a:ext cx="7476840" cy="172908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pPr defTabSz="914400">
              <a:lnSpc>
                <a:spcPct val="100000"/>
              </a:lnSpc>
            </a:pPr>
            <a:r>
              <a:rPr b="1" lang="pt-PT" sz="10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1.</a:t>
            </a:r>
            <a:r>
              <a:rPr b="0" lang="pt-PT" sz="10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 As compras de produtos ou serviços da</a:t>
            </a:r>
            <a:r>
              <a:rPr b="0" i="1" lang="pt-PT" sz="10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 BOX TRAVEL </a:t>
            </a:r>
            <a:r>
              <a:rPr b="0" lang="pt-PT" sz="10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dão direito à acumulação de pontos que poderão ser trocados por pacotes, frete marítimo ou aéreo para o envio de cargas, de acordo com a tabela de conversão de pontos da </a:t>
            </a:r>
            <a:r>
              <a:rPr b="0" i="1" lang="pt-PT" sz="10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BOX TRAVEL </a:t>
            </a:r>
            <a:endParaRPr b="0" lang="pt-PT" sz="1000" spc="-1" strike="noStrike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ts val="499"/>
              </a:lnSpc>
            </a:pPr>
            <a:endParaRPr b="0" lang="pt-PT" sz="1000" spc="-1" strike="noStrike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ct val="100000"/>
              </a:lnSpc>
            </a:pPr>
            <a:r>
              <a:rPr b="1" lang="pt-PT" sz="10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2.</a:t>
            </a:r>
            <a:r>
              <a:rPr b="0" lang="pt-PT" sz="10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 . Cada € pago por uma passagem aérea através da </a:t>
            </a:r>
            <a:r>
              <a:rPr b="0" i="1" lang="pt-PT" sz="10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BOX TRAVEL,</a:t>
            </a:r>
            <a:r>
              <a:rPr b="0" lang="pt-PT" sz="10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 equivale a um ponto. O envio de um volume dá direito a 5 pontos.  Os pontos acumulados poderão ser convertidos em produtos ou serviços da </a:t>
            </a:r>
            <a:r>
              <a:rPr b="0" i="1" lang="pt-PT" sz="10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BOX TRAVEL, </a:t>
            </a:r>
            <a:r>
              <a:rPr b="0" lang="pt-PT" sz="10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de acordo com a tabela de conversão de pontos da </a:t>
            </a:r>
            <a:r>
              <a:rPr b="0" i="1" lang="pt-PT" sz="10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BOX TRAVEL</a:t>
            </a:r>
            <a:r>
              <a:rPr b="0" lang="pt-PT" sz="10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.</a:t>
            </a:r>
            <a:endParaRPr b="0" lang="pt-PT" sz="1000" spc="-1" strike="noStrike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ts val="499"/>
              </a:lnSpc>
            </a:pPr>
            <a:r>
              <a:rPr b="0" lang="pt-PT" sz="10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 </a:t>
            </a:r>
            <a:r>
              <a:rPr b="1" lang="pt-PT" sz="10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 </a:t>
            </a:r>
            <a:endParaRPr b="0" lang="pt-PT" sz="1000" spc="-1" strike="noStrike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ct val="100000"/>
              </a:lnSpc>
            </a:pPr>
            <a:r>
              <a:rPr b="1" lang="pt-PT" sz="10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3.</a:t>
            </a:r>
            <a:r>
              <a:rPr b="0" lang="pt-PT" sz="10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 A expedição de volumes têm origem e destino indicados no seguinte link: www.multimar.pt/cargo/ </a:t>
            </a:r>
            <a:endParaRPr b="0" lang="pt-PT" sz="1000" spc="-1" strike="noStrike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ct val="100000"/>
              </a:lnSpc>
            </a:pPr>
            <a:r>
              <a:rPr b="1" lang="pt-PT" sz="10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4.</a:t>
            </a:r>
            <a:r>
              <a:rPr b="0" lang="pt-PT" sz="10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 Os clientes podem se associar  e partilhar os pontos com vista a adquirir produtos ou serviços da</a:t>
            </a:r>
            <a:r>
              <a:rPr b="0" i="1" lang="pt-PT" sz="10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 BOX TRAVEL.</a:t>
            </a:r>
            <a:endParaRPr b="0" lang="pt-PT" sz="1000" spc="-1" strike="noStrike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ct val="100000"/>
              </a:lnSpc>
            </a:pPr>
            <a:r>
              <a:rPr b="1" lang="pt-PT" sz="10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5. </a:t>
            </a:r>
            <a:r>
              <a:rPr b="0" lang="pt-PT" sz="10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O preço da passagem aérea + s</a:t>
            </a:r>
            <a:r>
              <a:rPr b="0" lang="en-GB" sz="10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eguro de viage</a:t>
            </a:r>
            <a:r>
              <a:rPr b="0" lang="pt-PT" sz="10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m + taxas de aeroporto + bagagem de mão + bagagem de porão estão incluídos no preço da oferta.</a:t>
            </a:r>
            <a:endParaRPr b="0" lang="pt-PT" sz="1000" spc="-1" strike="noStrike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ct val="100000"/>
              </a:lnSpc>
            </a:pPr>
            <a:r>
              <a:rPr b="1" lang="pt-PT" sz="10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6. </a:t>
            </a:r>
            <a:r>
              <a:rPr b="0" lang="pt-PT" sz="10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Contactos para efeito de Alfândegas na origem e no destino, recolha e entrega de bagagens [ casa ou empresa ]: cargo@multimar.pt </a:t>
            </a:r>
            <a:endParaRPr b="0" lang="pt-PT" sz="1000" spc="-1" strike="noStrike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ct val="100000"/>
              </a:lnSpc>
            </a:pPr>
            <a:r>
              <a:rPr b="1" lang="pt-PT" sz="10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7. </a:t>
            </a:r>
            <a:r>
              <a:rPr b="0" lang="pt-PT" sz="10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Para viagem aérea o programa detalhado, as condições gerais e outras informações úteis, consultar o seguinte link:  www.boxtravel.eu/flhght/</a:t>
            </a:r>
            <a:r>
              <a:rPr b="0" lang="en-US" sz="10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 </a:t>
            </a:r>
            <a:endParaRPr b="0" lang="pt-PT" sz="1000" spc="-1" strike="noStrike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ct val="100000"/>
              </a:lnSpc>
            </a:pPr>
            <a:r>
              <a:rPr b="1" lang="pt-PT" sz="10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8.</a:t>
            </a:r>
            <a:r>
              <a:rPr b="0" lang="pt-PT" sz="10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 Todas as reservas efectuadas online </a:t>
            </a:r>
            <a:r>
              <a:rPr b="0" lang="pt-PT" sz="11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 (www.boxtravel.eu</a:t>
            </a:r>
            <a:r>
              <a:rPr b="0" lang="pt-PT" sz="1000" spc="-1" strike="noStrike" u="sng">
                <a:solidFill>
                  <a:schemeClr val="dk1"/>
                </a:solidFill>
                <a:uFillTx/>
                <a:latin typeface="Arial Narrow"/>
                <a:ea typeface="Microsoft YaHei"/>
              </a:rPr>
              <a:t>t/flhght/form/</a:t>
            </a:r>
            <a:r>
              <a:rPr b="0" lang="en-US" sz="11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) </a:t>
            </a:r>
            <a:r>
              <a:rPr b="0" lang="pt-PT" sz="10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beneficiam de um desconto de </a:t>
            </a:r>
            <a:r>
              <a:rPr b="1" lang="pt-PT" sz="10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2%</a:t>
            </a:r>
            <a:r>
              <a:rPr b="0" lang="pt-PT" sz="10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 no preço do pacote. </a:t>
            </a:r>
            <a:endParaRPr b="0" lang="pt-PT" sz="1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9" name="Decágono 3"/>
          <p:cNvSpPr/>
          <p:nvPr/>
        </p:nvSpPr>
        <p:spPr>
          <a:xfrm>
            <a:off x="114120" y="957600"/>
            <a:ext cx="208080" cy="215280"/>
          </a:xfrm>
          <a:prstGeom prst="decagon">
            <a:avLst>
              <a:gd name="vf" fmla="val 105146"/>
            </a:avLst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r>
              <a:rPr b="0" lang="pt-PT" sz="1400" spc="-1" strike="noStrike">
                <a:solidFill>
                  <a:schemeClr val="dk1"/>
                </a:solidFill>
                <a:latin typeface="Franklin Gothic Book"/>
              </a:rPr>
              <a:t>1</a:t>
            </a:r>
            <a:endParaRPr b="0" lang="pt-PT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0" name=""/>
          <p:cNvSpPr/>
          <p:nvPr/>
        </p:nvSpPr>
        <p:spPr>
          <a:xfrm flipV="1">
            <a:off x="0" y="-4320"/>
            <a:ext cx="3418560" cy="1256760"/>
          </a:xfrm>
          <a:prstGeom prst="rtTriangle">
            <a:avLst/>
          </a:prstGeom>
          <a:solidFill>
            <a:srgbClr val="ffffff"/>
          </a:solidFill>
          <a:ln w="0">
            <a:solidFill>
              <a:srgbClr val="ffffff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</a:pPr>
            <a:endParaRPr b="0" lang="pt-PT" sz="1800" spc="-1" strike="noStrike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111" name="" descr=""/>
          <p:cNvPicPr/>
          <p:nvPr/>
        </p:nvPicPr>
        <p:blipFill>
          <a:blip r:embed="rId2"/>
          <a:stretch/>
        </p:blipFill>
        <p:spPr>
          <a:xfrm>
            <a:off x="10440" y="9000"/>
            <a:ext cx="1966320" cy="477000"/>
          </a:xfrm>
          <a:prstGeom prst="rect">
            <a:avLst/>
          </a:prstGeom>
          <a:ln w="0">
            <a:noFill/>
          </a:ln>
        </p:spPr>
      </p:pic>
      <p:sp>
        <p:nvSpPr>
          <p:cNvPr id="112" name="Rectângulo 3"/>
          <p:cNvSpPr/>
          <p:nvPr/>
        </p:nvSpPr>
        <p:spPr>
          <a:xfrm rot="16200000">
            <a:off x="7358400" y="10152360"/>
            <a:ext cx="1075680" cy="36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-44280" bIns="-44280" anchor="ctr">
            <a:noAutofit/>
          </a:bodyPr>
          <a:p>
            <a:pPr algn="ctr" defTabSz="914400">
              <a:lnSpc>
                <a:spcPct val="100000"/>
              </a:lnSpc>
            </a:pPr>
            <a:r>
              <a:rPr b="0" lang="pt-PT" sz="800" spc="-1" strike="noStrike">
                <a:solidFill>
                  <a:schemeClr val="lt1"/>
                </a:solidFill>
                <a:latin typeface="Franklin Gothic Book"/>
              </a:rPr>
              <a:t>Pack-007-Ref.CV-23</a:t>
            </a:r>
            <a:endParaRPr b="0" lang="pt-PT" sz="800" spc="-1" strike="noStrike">
              <a:solidFill>
                <a:srgbClr val="000000"/>
              </a:solidFill>
              <a:latin typeface="Arial"/>
            </a:endParaRPr>
          </a:p>
        </p:txBody>
      </p:sp>
      <p:graphicFrame>
        <p:nvGraphicFramePr>
          <p:cNvPr id="113" name="Table 5"/>
          <p:cNvGraphicFramePr/>
          <p:nvPr/>
        </p:nvGraphicFramePr>
        <p:xfrm>
          <a:off x="-36000" y="9464040"/>
          <a:ext cx="7794360" cy="946440"/>
        </p:xfrm>
        <a:graphic>
          <a:graphicData uri="http://schemas.openxmlformats.org/drawingml/2006/table">
            <a:tbl>
              <a:tblPr/>
              <a:tblGrid>
                <a:gridCol w="1594440"/>
                <a:gridCol w="885960"/>
                <a:gridCol w="885960"/>
                <a:gridCol w="885960"/>
                <a:gridCol w="885960"/>
                <a:gridCol w="885960"/>
                <a:gridCol w="885960"/>
                <a:gridCol w="884520"/>
              </a:tblGrid>
              <a:tr h="233640">
                <a:tc rowSpan="2">
                  <a:txBody>
                    <a:bodyPr lIns="7560" rIns="756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0" lang="pt-PT" sz="1000" spc="-1" strike="noStrike">
                          <a:solidFill>
                            <a:schemeClr val="lt1"/>
                          </a:solidFill>
                          <a:latin typeface="Franklin Gothic Book"/>
                        </a:rPr>
                        <a:t>PREÇO P/PAX</a:t>
                      </a:r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7560" marR="75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 gridSpan="6">
                  <a:txBody>
                    <a:bodyPr lIns="7560" rIns="756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0" lang="pt-PT" sz="1000" spc="-1" strike="noStrike">
                          <a:solidFill>
                            <a:schemeClr val="lt1"/>
                          </a:solidFill>
                          <a:latin typeface="Franklin Gothic Book"/>
                        </a:rPr>
                        <a:t>DIMENSÃO DO GRUPO</a:t>
                      </a:r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7560" marR="75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 lIns="90000" rIns="90000" tIns="45000" bIns="45000" anchor="t">
                      <a:noAutofit/>
                    </a:bodyPr>
                    <a:p>
                      <a:endParaRPr b="0" lang="pt-PT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 hMerge="1">
                  <a:txBody>
                    <a:bodyPr lIns="90000" rIns="90000" tIns="45000" bIns="45000" anchor="t">
                      <a:noAutofit/>
                    </a:bodyPr>
                    <a:p>
                      <a:endParaRPr b="0" lang="pt-PT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 hMerge="1">
                  <a:txBody>
                    <a:bodyPr lIns="90000" rIns="90000" tIns="45000" bIns="45000" anchor="t">
                      <a:noAutofit/>
                    </a:bodyPr>
                    <a:p>
                      <a:endParaRPr b="0" lang="pt-PT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 hMerge="1">
                  <a:txBody>
                    <a:bodyPr lIns="90000" rIns="90000" tIns="45000" bIns="45000" anchor="t">
                      <a:noAutofit/>
                    </a:bodyPr>
                    <a:p>
                      <a:endParaRPr b="0" lang="pt-PT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 hMerge="1">
                  <a:txBody>
                    <a:bodyPr lIns="90000" rIns="90000" tIns="45000" bIns="45000" anchor="t">
                      <a:noAutofit/>
                    </a:bodyPr>
                    <a:p>
                      <a:endParaRPr b="0" lang="pt-PT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 rowSpan="2">
                  <a:txBody>
                    <a:bodyPr lIns="7560" rIns="756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0" lang="pt-PT" sz="1100" spc="-1" strike="noStrike">
                          <a:solidFill>
                            <a:schemeClr val="lt1"/>
                          </a:solidFill>
                          <a:latin typeface="Franklin Gothic Book"/>
                        </a:rPr>
                        <a:t>Noite adicional</a:t>
                      </a:r>
                      <a:endParaRPr b="0" lang="pt-PT" sz="11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7560" marR="75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  <a:tr h="402840">
                <a:tc vMerge="1">
                  <a:txBody>
                    <a:bodyPr lIns="90000" rIns="90000" tIns="45000" bIns="45000" anchor="t">
                      <a:noAutofit/>
                    </a:bodyPr>
                    <a:p>
                      <a:endParaRPr b="0" lang="pt-PT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pt-PT" sz="1000" spc="-1" strike="noStrike">
                          <a:solidFill>
                            <a:srgbClr val="00b050"/>
                          </a:solidFill>
                          <a:latin typeface="Arial"/>
                        </a:rPr>
                        <a:t>1 - 4</a:t>
                      </a:r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pt-PT" sz="1000" spc="-1" strike="noStrike">
                          <a:solidFill>
                            <a:srgbClr val="00b050"/>
                          </a:solidFill>
                          <a:latin typeface="Arial"/>
                        </a:rPr>
                        <a:t>5 - 8</a:t>
                      </a:r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pt-PT" sz="1000" spc="-1" strike="noStrike">
                          <a:solidFill>
                            <a:srgbClr val="00b050"/>
                          </a:solidFill>
                          <a:latin typeface="Arial"/>
                        </a:rPr>
                        <a:t>9-15</a:t>
                      </a:r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pt-PT" sz="1000" spc="-1" strike="noStrike">
                          <a:solidFill>
                            <a:srgbClr val="00b050"/>
                          </a:solidFill>
                          <a:latin typeface="Arial"/>
                        </a:rPr>
                        <a:t>16 – 20</a:t>
                      </a:r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pt-PT" sz="1000" spc="-1" strike="noStrike">
                          <a:solidFill>
                            <a:srgbClr val="00b050"/>
                          </a:solidFill>
                          <a:latin typeface="Arial"/>
                        </a:rPr>
                        <a:t>21 – 24</a:t>
                      </a:r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pt-PT" sz="1000" spc="-1" strike="noStrike">
                          <a:solidFill>
                            <a:srgbClr val="00b050"/>
                          </a:solidFill>
                          <a:latin typeface="Arial"/>
                        </a:rPr>
                        <a:t>+25</a:t>
                      </a:r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 vMerge="1">
                  <a:txBody>
                    <a:bodyPr lIns="90000" rIns="90000" tIns="45000" bIns="45000" anchor="t">
                      <a:noAutofit/>
                    </a:bodyPr>
                    <a:p>
                      <a:endParaRPr b="0" lang="pt-PT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</a:tr>
              <a:tr h="262440">
                <a:tc>
                  <a:txBody>
                    <a:bodyPr lIns="7560" rIns="756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0" lang="pt-PT" sz="1200" spc="-1" strike="noStrike">
                          <a:solidFill>
                            <a:schemeClr val="lt1"/>
                          </a:solidFill>
                          <a:latin typeface="Franklin Gothic Book"/>
                        </a:rPr>
                        <a:t>ADULTOS</a:t>
                      </a:r>
                      <a:endParaRPr b="0" lang="pt-PT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7560" marR="75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 lIns="7560" rIns="756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0" lang="pt-PT" sz="1200" spc="-1" strike="noStrike">
                          <a:solidFill>
                            <a:schemeClr val="dk1"/>
                          </a:solidFill>
                          <a:latin typeface="Arial Narrow"/>
                        </a:rPr>
                        <a:t>€ </a:t>
                      </a:r>
                      <a:r>
                        <a:rPr b="0" lang="pt-PT" sz="1200" spc="-1" strike="noStrike">
                          <a:solidFill>
                            <a:schemeClr val="dk1"/>
                          </a:solidFill>
                          <a:latin typeface="Arial Narrow"/>
                        </a:rPr>
                        <a:t>000,00</a:t>
                      </a:r>
                      <a:endParaRPr b="0" lang="pt-PT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7560" marR="75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7560" rIns="756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0" lang="pt-PT" sz="1200" spc="-1" strike="noStrike">
                          <a:solidFill>
                            <a:schemeClr val="dk1"/>
                          </a:solidFill>
                          <a:latin typeface="Arial Narrow"/>
                        </a:rPr>
                        <a:t>€ </a:t>
                      </a:r>
                      <a:r>
                        <a:rPr b="0" lang="pt-PT" sz="1200" spc="-1" strike="noStrike">
                          <a:solidFill>
                            <a:schemeClr val="dk1"/>
                          </a:solidFill>
                          <a:latin typeface="Arial Narrow"/>
                        </a:rPr>
                        <a:t>000,00</a:t>
                      </a:r>
                      <a:endParaRPr b="0" lang="pt-PT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7560" marR="75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7560" rIns="756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0" lang="pt-PT" sz="1200" spc="-1" strike="noStrike">
                          <a:solidFill>
                            <a:schemeClr val="dk1"/>
                          </a:solidFill>
                          <a:latin typeface="Arial Narrow"/>
                        </a:rPr>
                        <a:t>€ </a:t>
                      </a:r>
                      <a:r>
                        <a:rPr b="0" lang="pt-PT" sz="1200" spc="-1" strike="noStrike">
                          <a:solidFill>
                            <a:schemeClr val="dk1"/>
                          </a:solidFill>
                          <a:latin typeface="Arial Narrow"/>
                        </a:rPr>
                        <a:t>000,00</a:t>
                      </a:r>
                      <a:endParaRPr b="0" lang="pt-PT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7560" marR="75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7560" rIns="756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0" lang="pt-PT" sz="1200" spc="-1" strike="noStrike">
                          <a:solidFill>
                            <a:schemeClr val="dk1"/>
                          </a:solidFill>
                          <a:latin typeface="Arial Narrow"/>
                        </a:rPr>
                        <a:t>€ </a:t>
                      </a:r>
                      <a:r>
                        <a:rPr b="0" lang="pt-PT" sz="1200" spc="-1" strike="noStrike">
                          <a:solidFill>
                            <a:schemeClr val="dk1"/>
                          </a:solidFill>
                          <a:latin typeface="Arial Narrow"/>
                        </a:rPr>
                        <a:t>000,00</a:t>
                      </a:r>
                      <a:endParaRPr b="0" lang="pt-PT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7560" marR="75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7560" rIns="756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0" lang="pt-PT" sz="1200" spc="-1" strike="noStrike">
                          <a:solidFill>
                            <a:schemeClr val="dk1"/>
                          </a:solidFill>
                          <a:latin typeface="Arial Narrow"/>
                        </a:rPr>
                        <a:t>€ </a:t>
                      </a:r>
                      <a:r>
                        <a:rPr b="0" lang="pt-PT" sz="1200" spc="-1" strike="noStrike">
                          <a:solidFill>
                            <a:schemeClr val="dk1"/>
                          </a:solidFill>
                          <a:latin typeface="Arial Narrow"/>
                        </a:rPr>
                        <a:t>000,00</a:t>
                      </a:r>
                      <a:endParaRPr b="0" lang="pt-PT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7560" marR="75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7560" rIns="756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0" lang="pt-PT" sz="1200" spc="-1" strike="noStrike">
                          <a:solidFill>
                            <a:schemeClr val="dk1"/>
                          </a:solidFill>
                          <a:latin typeface="Arial Narrow"/>
                        </a:rPr>
                        <a:t>€ </a:t>
                      </a:r>
                      <a:r>
                        <a:rPr b="0" lang="pt-PT" sz="1200" spc="-1" strike="noStrike">
                          <a:solidFill>
                            <a:schemeClr val="dk1"/>
                          </a:solidFill>
                          <a:latin typeface="Arial Narrow"/>
                        </a:rPr>
                        <a:t>000,00</a:t>
                      </a:r>
                      <a:endParaRPr b="0" lang="pt-PT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7560" marR="75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7560" rIns="756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pt-PT" sz="1200" spc="-1" strike="noStrike">
                          <a:solidFill>
                            <a:schemeClr val="dk1"/>
                          </a:solidFill>
                          <a:latin typeface="Arial Narrow"/>
                        </a:rPr>
                        <a:t>€ </a:t>
                      </a:r>
                      <a:r>
                        <a:rPr b="0" lang="pt-PT" sz="1200" spc="-1" strike="noStrike">
                          <a:solidFill>
                            <a:schemeClr val="dk1"/>
                          </a:solidFill>
                          <a:latin typeface="Arial Narrow"/>
                        </a:rPr>
                        <a:t>000,00 </a:t>
                      </a:r>
                      <a:endParaRPr b="0" lang="pt-PT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7560" marR="75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14" name=""/>
          <p:cNvGraphicFramePr/>
          <p:nvPr/>
        </p:nvGraphicFramePr>
        <p:xfrm>
          <a:off x="-6480" y="10324080"/>
          <a:ext cx="7797600" cy="491040"/>
        </p:xfrm>
        <a:graphic>
          <a:graphicData uri="http://schemas.openxmlformats.org/drawingml/2006/table">
            <a:tbl>
              <a:tblPr/>
              <a:tblGrid>
                <a:gridCol w="7797960"/>
              </a:tblGrid>
              <a:tr h="243360">
                <a:tc>
                  <a:txBody>
                    <a:bodyPr lIns="36000" rIns="3600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pt-PT" sz="1000" spc="-1" strike="noStrike">
                          <a:solidFill>
                            <a:srgbClr val="ffffff"/>
                          </a:solidFill>
                          <a:latin typeface="David"/>
                        </a:rPr>
                        <a:t>CONTACTOS</a:t>
                      </a:r>
                      <a:endParaRPr b="0" lang="pt-PT" sz="1000" spc="-1" strike="noStrike">
                        <a:solidFill>
                          <a:srgbClr val="ffffff"/>
                        </a:solidFill>
                        <a:latin typeface="Arial"/>
                      </a:endParaRPr>
                    </a:p>
                  </a:txBody>
                  <a:tcPr anchor="ctr" marL="36000" marR="36000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solidFill>
                      <a:srgbClr val="1d28ec"/>
                    </a:solidFill>
                  </a:tcPr>
                </a:tc>
              </a:tr>
              <a:tr h="246600">
                <a:tc>
                  <a:txBody>
                    <a:bodyPr lIns="36000" rIns="360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i="1" lang="pt-PT" sz="1000" spc="-1" strike="noStrike">
                          <a:solidFill>
                            <a:srgbClr val="ffffff"/>
                          </a:solidFill>
                          <a:latin typeface="Arial Narrow"/>
                          <a:ea typeface="Microsoft YaHei"/>
                        </a:rPr>
                        <a:t>Av 5 de Outubro | Apartado 014104 | 1064 - 002 Lisboa | Lisboa |Portugal |  </a:t>
                      </a:r>
                      <a:r>
                        <a:rPr b="0" lang="pt-PT" sz="800" spc="-1" strike="noStrike">
                          <a:solidFill>
                            <a:srgbClr val="f97c00"/>
                          </a:solidFill>
                          <a:latin typeface="Verdana"/>
                          <a:ea typeface="Microsoft YaHei"/>
                        </a:rPr>
                        <a:t>☎</a:t>
                      </a:r>
                      <a:r>
                        <a:rPr b="0" i="1" lang="pt-PT" sz="1000" spc="-1" strike="noStrike">
                          <a:solidFill>
                            <a:srgbClr val="ffffff"/>
                          </a:solidFill>
                          <a:latin typeface="Arial Narrow"/>
                          <a:ea typeface="Microsoft YaHei"/>
                        </a:rPr>
                        <a:t>+351 – 962 480 094  | cargo@boxtravel.eu | www.boxtravel.eu</a:t>
                      </a:r>
                      <a:endParaRPr b="0" lang="pt-PT" sz="1000" spc="-1" strike="noStrike">
                        <a:solidFill>
                          <a:srgbClr val="ffffff"/>
                        </a:solidFill>
                        <a:latin typeface="Arial"/>
                      </a:endParaRPr>
                    </a:p>
                  </a:txBody>
                  <a:tcPr anchor="t" marL="36000" marR="36000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solidFill>
                      <a:srgbClr val="1d28ec"/>
                    </a:solidFill>
                  </a:tcPr>
                </a:tc>
              </a:tr>
            </a:tbl>
          </a:graphicData>
        </a:graphic>
      </p:graphicFrame>
      <p:sp>
        <p:nvSpPr>
          <p:cNvPr id="115" name="Decágono 2"/>
          <p:cNvSpPr/>
          <p:nvPr/>
        </p:nvSpPr>
        <p:spPr>
          <a:xfrm>
            <a:off x="41400" y="777600"/>
            <a:ext cx="208080" cy="215280"/>
          </a:xfrm>
          <a:prstGeom prst="decagon">
            <a:avLst>
              <a:gd name="vf" fmla="val 105146"/>
            </a:avLst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defTabSz="914400">
              <a:lnSpc>
                <a:spcPct val="100000"/>
              </a:lnSpc>
            </a:pPr>
            <a:r>
              <a:rPr b="0" lang="pt-PT" sz="1400" spc="-1" strike="noStrike">
                <a:solidFill>
                  <a:srgbClr val="ffffff"/>
                </a:solidFill>
                <a:latin typeface="Franklin Gothic Book"/>
              </a:rPr>
              <a:t>1</a:t>
            </a:r>
            <a:endParaRPr b="0" lang="pt-PT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6" name="Decágono 6"/>
          <p:cNvSpPr/>
          <p:nvPr/>
        </p:nvSpPr>
        <p:spPr>
          <a:xfrm>
            <a:off x="5400" y="777960"/>
            <a:ext cx="208080" cy="215280"/>
          </a:xfrm>
          <a:prstGeom prst="decagon">
            <a:avLst>
              <a:gd name="vf" fmla="val 105146"/>
            </a:avLst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36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r>
              <a:rPr b="0" lang="pt-PT" sz="1400" spc="-1" strike="noStrike">
                <a:solidFill>
                  <a:srgbClr val="ffffff"/>
                </a:solidFill>
                <a:latin typeface="Franklin Gothic Book"/>
              </a:rPr>
              <a:t>1</a:t>
            </a:r>
            <a:endParaRPr b="0" lang="pt-PT" sz="1400" spc="-1" strike="noStrike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117" name="" descr=""/>
          <p:cNvPicPr/>
          <p:nvPr/>
        </p:nvPicPr>
        <p:blipFill>
          <a:blip r:embed="rId3"/>
          <a:stretch/>
        </p:blipFill>
        <p:spPr>
          <a:xfrm>
            <a:off x="5292000" y="7275240"/>
            <a:ext cx="1630440" cy="528480"/>
          </a:xfrm>
          <a:prstGeom prst="rect">
            <a:avLst/>
          </a:prstGeom>
          <a:ln w="0">
            <a:noFill/>
          </a:ln>
        </p:spPr>
      </p:pic>
      <p:grpSp>
        <p:nvGrpSpPr>
          <p:cNvPr id="118" name=""/>
          <p:cNvGrpSpPr/>
          <p:nvPr/>
        </p:nvGrpSpPr>
        <p:grpSpPr>
          <a:xfrm>
            <a:off x="3599640" y="1440"/>
            <a:ext cx="4344480" cy="1833120"/>
            <a:chOff x="3599640" y="1440"/>
            <a:chExt cx="4344480" cy="1833120"/>
          </a:xfrm>
        </p:grpSpPr>
        <p:pic>
          <p:nvPicPr>
            <p:cNvPr id="119" name="" descr=""/>
            <p:cNvPicPr/>
            <p:nvPr/>
          </p:nvPicPr>
          <p:blipFill>
            <a:blip r:embed="rId4"/>
            <a:stretch/>
          </p:blipFill>
          <p:spPr>
            <a:xfrm>
              <a:off x="4073040" y="272160"/>
              <a:ext cx="2202840" cy="120240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120" name=""/>
            <p:cNvSpPr/>
            <p:nvPr/>
          </p:nvSpPr>
          <p:spPr>
            <a:xfrm>
              <a:off x="3599640" y="1440"/>
              <a:ext cx="3058560" cy="1833120"/>
            </a:xfrm>
            <a:prstGeom prst="donut">
              <a:avLst>
                <a:gd name="adj" fmla="val 25000"/>
              </a:avLst>
            </a:prstGeom>
            <a:solidFill>
              <a:srgbClr val="00aef0"/>
            </a:solidFill>
            <a:ln w="0">
              <a:solidFill>
                <a:srgbClr val="00aef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ctr">
              <a:noAutofit/>
            </a:bodyPr>
            <a:p>
              <a:pPr>
                <a:lnSpc>
                  <a:spcPct val="100000"/>
                </a:lnSpc>
              </a:pPr>
              <a:endParaRPr b="0" lang="pt-PT" sz="1800" spc="-1" strike="noStrike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121" name="TextBox 7"/>
            <p:cNvSpPr/>
            <p:nvPr/>
          </p:nvSpPr>
          <p:spPr>
            <a:xfrm>
              <a:off x="6540120" y="59400"/>
              <a:ext cx="1404000" cy="4554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t">
              <a:spAutoFit/>
            </a:bodyPr>
            <a:p>
              <a:pPr defTabSz="914400">
                <a:lnSpc>
                  <a:spcPct val="100000"/>
                </a:lnSpc>
              </a:pPr>
              <a:r>
                <a:rPr b="0" i="1" lang="pt-PT" sz="2400" spc="-1" strike="noStrike">
                  <a:solidFill>
                    <a:schemeClr val="lt1"/>
                  </a:solidFill>
                  <a:latin typeface="Arial Black"/>
                </a:rPr>
                <a:t>DESDE</a:t>
              </a:r>
              <a:endParaRPr b="0" lang="pt-PT" sz="2400" spc="-1" strike="noStrike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122" name="TextBox 7"/>
            <p:cNvSpPr/>
            <p:nvPr/>
          </p:nvSpPr>
          <p:spPr>
            <a:xfrm>
              <a:off x="5964120" y="720000"/>
              <a:ext cx="1954800" cy="2800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b">
              <a:spAutoFit/>
            </a:bodyPr>
            <a:p>
              <a:pPr algn="r" defTabSz="914400">
                <a:lnSpc>
                  <a:spcPts val="1500"/>
                </a:lnSpc>
              </a:pPr>
              <a:r>
                <a:rPr b="1" i="1" lang="pt-PT" sz="3200" spc="-1" strike="noStrike">
                  <a:solidFill>
                    <a:schemeClr val="lt1"/>
                  </a:solidFill>
                  <a:latin typeface="Felix Titling"/>
                </a:rPr>
                <a:t>€ </a:t>
              </a:r>
              <a:r>
                <a:rPr b="0" lang="pt-PT" sz="3200" spc="-1" strike="noStrike">
                  <a:solidFill>
                    <a:schemeClr val="lt1"/>
                  </a:solidFill>
                  <a:latin typeface="Felix Titling"/>
                </a:rPr>
                <a:t>000,00</a:t>
              </a:r>
              <a:endParaRPr b="0" lang="pt-PT" sz="3200" spc="-1" strike="noStrike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123" name="TextBox 7"/>
            <p:cNvSpPr/>
            <p:nvPr/>
          </p:nvSpPr>
          <p:spPr>
            <a:xfrm>
              <a:off x="6119640" y="933120"/>
              <a:ext cx="1801440" cy="440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t">
              <a:spAutoFit/>
            </a:bodyPr>
            <a:p>
              <a:pPr algn="r">
                <a:lnSpc>
                  <a:spcPct val="100000"/>
                </a:lnSpc>
              </a:pPr>
              <a:r>
                <a:rPr b="0" i="1" lang="pt-PT" sz="1100" spc="-1" strike="noStrike">
                  <a:solidFill>
                    <a:srgbClr val="ffffff"/>
                  </a:solidFill>
                  <a:latin typeface="Arial Black"/>
                  <a:ea typeface="Times New Roman"/>
                </a:rPr>
                <a:t>Refª PACK-FR/CI-01</a:t>
              </a:r>
              <a:endParaRPr b="0" lang="pt-PT" sz="1100" spc="-1" strike="noStrike">
                <a:solidFill>
                  <a:srgbClr val="000000"/>
                </a:solidFill>
                <a:latin typeface="Arial"/>
              </a:endParaRPr>
            </a:p>
            <a:p>
              <a:pPr algn="r" defTabSz="914400">
                <a:lnSpc>
                  <a:spcPct val="100000"/>
                </a:lnSpc>
              </a:pPr>
              <a:r>
                <a:rPr b="0" i="1" lang="pt-PT" sz="1200" spc="-1" strike="noStrike">
                  <a:solidFill>
                    <a:srgbClr val="ffffff"/>
                  </a:solidFill>
                  <a:latin typeface="Arial Black"/>
                  <a:ea typeface="Times New Roman"/>
                </a:rPr>
                <a:t>Taxas incluídas</a:t>
              </a:r>
              <a:endParaRPr b="0" lang="pt-PT" sz="1200" spc="-1" strike="noStrike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124" name="TextBox 1"/>
            <p:cNvSpPr/>
            <p:nvPr/>
          </p:nvSpPr>
          <p:spPr>
            <a:xfrm>
              <a:off x="5532120" y="1355400"/>
              <a:ext cx="2264760" cy="2574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t">
              <a:spAutoFit/>
            </a:bodyPr>
            <a:p>
              <a:pPr defTabSz="914400">
                <a:lnSpc>
                  <a:spcPct val="100000"/>
                </a:lnSpc>
              </a:pPr>
              <a:r>
                <a:rPr b="0" i="1" lang="pt-PT" sz="1100" spc="-1" strike="noStrike">
                  <a:solidFill>
                    <a:schemeClr val="lt1"/>
                  </a:solidFill>
                  <a:latin typeface="Arial Black"/>
                </a:rPr>
                <a:t>PARIS – ABIDJAN - PARIS</a:t>
              </a:r>
              <a:endParaRPr b="0" lang="pt-PT" sz="1100" spc="-1" strike="noStrike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125" name=""/>
            <p:cNvSpPr/>
            <p:nvPr/>
          </p:nvSpPr>
          <p:spPr>
            <a:xfrm>
              <a:off x="5939640" y="144000"/>
              <a:ext cx="538560" cy="358560"/>
            </a:xfrm>
            <a:prstGeom prst="rect">
              <a:avLst/>
            </a:prstGeom>
            <a:solidFill>
              <a:srgbClr val="00b0f0"/>
            </a:solidFill>
            <a:ln w="0">
              <a:solidFill>
                <a:srgbClr val="00b0f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ctr">
              <a:noAutofit/>
            </a:bodyPr>
            <a:p>
              <a:pPr>
                <a:lnSpc>
                  <a:spcPct val="100000"/>
                </a:lnSpc>
              </a:pPr>
              <a:endParaRPr b="0" lang="pt-PT" sz="1800" spc="-1" strike="noStrike">
                <a:solidFill>
                  <a:srgbClr val="000000"/>
                </a:solidFill>
                <a:latin typeface="Arial"/>
              </a:endParaRPr>
            </a:p>
          </p:txBody>
        </p:sp>
      </p:grpSp>
      <p:sp>
        <p:nvSpPr>
          <p:cNvPr id="126" name="TextBox 3"/>
          <p:cNvSpPr/>
          <p:nvPr/>
        </p:nvSpPr>
        <p:spPr>
          <a:xfrm>
            <a:off x="6840" y="684000"/>
            <a:ext cx="4424760" cy="394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marL="97200" defTabSz="914400">
              <a:lnSpc>
                <a:spcPct val="100000"/>
              </a:lnSpc>
            </a:pPr>
            <a:r>
              <a:rPr b="1" i="1" lang="en-GB" sz="2000" spc="-1" strike="noStrike">
                <a:solidFill>
                  <a:schemeClr val="accent6">
                    <a:lumMod val="75000"/>
                  </a:schemeClr>
                </a:solidFill>
                <a:latin typeface="Arial Narrow"/>
              </a:rPr>
              <a:t> </a:t>
            </a:r>
            <a:r>
              <a:rPr b="1" i="1" lang="en-GB" sz="2000" spc="-1" strike="noStrike">
                <a:solidFill>
                  <a:schemeClr val="accent6">
                    <a:lumMod val="75000"/>
                  </a:schemeClr>
                </a:solidFill>
                <a:latin typeface="Arial Narrow"/>
              </a:rPr>
              <a:t>EXCELLENCE BUSINESS </a:t>
            </a:r>
            <a:r>
              <a:rPr b="1" i="1" lang="en-GB" sz="2000" spc="-1" strike="noStrike">
                <a:solidFill>
                  <a:srgbClr val="ffffff"/>
                </a:solidFill>
                <a:latin typeface="Arial Narrow"/>
              </a:rPr>
              <a:t>STANDARD</a:t>
            </a:r>
            <a:endParaRPr b="0" lang="pt-PT" sz="2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7" name=""/>
          <p:cNvSpPr/>
          <p:nvPr/>
        </p:nvSpPr>
        <p:spPr>
          <a:xfrm>
            <a:off x="0" y="972000"/>
            <a:ext cx="4494960" cy="1151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defTabSz="914400">
              <a:lnSpc>
                <a:spcPts val="1199"/>
              </a:lnSpc>
            </a:pPr>
            <a:r>
              <a:rPr b="1" i="1" lang="en-GB" sz="1100" spc="-1" strike="noStrike">
                <a:solidFill>
                  <a:schemeClr val="dk1"/>
                </a:solidFill>
                <a:latin typeface="Arial Narrow"/>
              </a:rPr>
              <a:t>Viagem aérea:</a:t>
            </a:r>
            <a:endParaRPr b="0" lang="pt-PT" sz="1100" spc="-1" strike="noStrike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ts val="1199"/>
              </a:lnSpc>
            </a:pPr>
            <a:r>
              <a:rPr b="1" lang="pt-PT" sz="1200" spc="-1" strike="noStrike">
                <a:solidFill>
                  <a:schemeClr val="lt1"/>
                </a:solidFill>
                <a:latin typeface="Arial Narrow"/>
              </a:rPr>
              <a:t>»</a:t>
            </a:r>
            <a:r>
              <a:rPr b="0" lang="pt-PT" sz="1100" spc="-1" strike="noStrike">
                <a:solidFill>
                  <a:schemeClr val="dk1"/>
                </a:solidFill>
                <a:latin typeface="Arial Narrow"/>
              </a:rPr>
              <a:t> O preço pode estar sujeito a alterações decorrentes de eventuais acertos nas taxas aeroportuárias à data da emissão dos bilhetes.</a:t>
            </a:r>
            <a:endParaRPr b="0" lang="pt-PT" sz="1100" spc="-1" strike="noStrike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ts val="1199"/>
              </a:lnSpc>
            </a:pPr>
            <a:r>
              <a:rPr b="1" lang="pt-PT" sz="1200" spc="-1" strike="noStrike">
                <a:solidFill>
                  <a:schemeClr val="lt1"/>
                </a:solidFill>
                <a:latin typeface="Arial Narrow"/>
              </a:rPr>
              <a:t>»</a:t>
            </a:r>
            <a:r>
              <a:rPr b="0" lang="pt-PT" sz="1100" spc="-1" strike="noStrike">
                <a:solidFill>
                  <a:schemeClr val="dk1"/>
                </a:solidFill>
                <a:latin typeface="Arial Narrow"/>
              </a:rPr>
              <a:t> A tarifa de grupo inclui bagagem de porão até 23 Kg e bagagem de mão até 8 Kg por passageiro (independentemente dos passageiros optarem por transportar ou não bagagem), assim como acesso à reserva de lugares na área standard.</a:t>
            </a:r>
            <a:endParaRPr b="0" lang="pt-PT" sz="1100" spc="-1" strike="noStrike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ts val="1199"/>
              </a:lnSpc>
            </a:pPr>
            <a:r>
              <a:rPr b="0" lang="pt-PT" sz="1100" spc="-1" strike="noStrike">
                <a:solidFill>
                  <a:schemeClr val="dk1"/>
                </a:solidFill>
                <a:latin typeface="Arial Narrow"/>
              </a:rPr>
              <a:t> </a:t>
            </a:r>
            <a:endParaRPr b="0" lang="pt-PT" sz="11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_rels/theme1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jpeg"/>
</Relationships>
</file>

<file path=ppt/theme/theme1.xml><?xml version="1.0" encoding="utf-8"?>
<a:theme xmlns:a="http://schemas.openxmlformats.org/drawingml/2006/main" xmlns:r="http://schemas.openxmlformats.org/officeDocument/2006/relationships" name="Ângulos">
  <a:themeElements>
    <a:clrScheme name="Ângulos">
      <a:dk1>
        <a:srgbClr val="000000"/>
      </a:dk1>
      <a:lt1>
        <a:srgbClr val="ffffff"/>
      </a:lt1>
      <a:dk2>
        <a:srgbClr val="434342"/>
      </a:dk2>
      <a:lt2>
        <a:srgbClr val="cdd7d9"/>
      </a:lt2>
      <a:accent1>
        <a:srgbClr val="797b7e"/>
      </a:accent1>
      <a:accent2>
        <a:srgbClr val="f96a1b"/>
      </a:accent2>
      <a:accent3>
        <a:srgbClr val="08a1d9"/>
      </a:accent3>
      <a:accent4>
        <a:srgbClr val="7c984a"/>
      </a:accent4>
      <a:accent5>
        <a:srgbClr val="c2ad8d"/>
      </a:accent5>
      <a:accent6>
        <a:srgbClr val="506e94"/>
      </a:accent6>
      <a:hlink>
        <a:srgbClr val="5f5f5f"/>
      </a:hlink>
      <a:folHlink>
        <a:srgbClr val="969696"/>
      </a:folHlink>
    </a:clrScheme>
    <a:fontScheme name="Ângulos">
      <a:majorFont>
        <a:latin typeface="Franklin Gothic Medium" pitchFamily="0" charset="1"/>
        <a:ea typeface=""/>
        <a:cs typeface=""/>
      </a:majorFont>
      <a:minorFont>
        <a:latin typeface="Franklin Gothic Book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blipFill rotWithShape="1">
          <a:blip r:embed="rId1"/>
          <a:srcRect l="0" t="0" r="0" b="0"/>
          <a:tile tx="0" ty="0" sx="100000" sy="100000" flip="none" algn="tl"/>
        </a:blipFill>
        <a:blipFill rotWithShape="1">
          <a:blip r:embed="rId2"/>
          <a:srcRect l="0" t="0" r="0" b="0"/>
          <a:tile tx="0" ty="0" sx="90000" sy="90000" flip="none" algn="tl"/>
        </a:blipFill>
      </a:bgFillStyleLst>
    </a:fmtScheme>
  </a:themeElements>
</a:theme>
</file>

<file path=ppt/theme/theme13.xml><?xml version="1.0" encoding="utf-8"?>
<a:theme xmlns:a="http://schemas.openxmlformats.org/drawingml/2006/main" xmlns:r="http://schemas.openxmlformats.org/officeDocument/2006/relationships" name="Office Them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>Angles</Template>
  <TotalTime>2927</TotalTime>
  <Application>LibreOffice/7.6.3.2$Windows_X86_64 LibreOffice_project/29d686fea9f6705b262d369fede658f824154cc0</Application>
  <AppVersion>15.0000</AppVersion>
  <Words>2366</Words>
  <Paragraphs>209</Paragraphs>
  <Company>Instituto Superior Técnico</Company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2014-04-13T19:04:00Z</dcterms:created>
  <dc:creator>lti</dc:creator>
  <dc:description/>
  <dc:language>pt-PT</dc:language>
  <cp:lastModifiedBy/>
  <cp:lastPrinted>2024-05-30T17:50:41Z</cp:lastPrinted>
  <dcterms:modified xsi:type="dcterms:W3CDTF">2024-05-31T08:06:29Z</dcterms:modified>
  <cp:revision>729</cp:revision>
  <dc:subject/>
  <dc:title>PowerPoint Presentation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2070-11.2.0.8668</vt:lpwstr>
  </property>
  <property fmtid="{D5CDD505-2E9C-101B-9397-08002B2CF9AE}" pid="3" name="Notes">
    <vt:i4>3</vt:i4>
  </property>
  <property fmtid="{D5CDD505-2E9C-101B-9397-08002B2CF9AE}" pid="4" name="PresentationFormat">
    <vt:lpwstr>Custom</vt:lpwstr>
  </property>
  <property fmtid="{D5CDD505-2E9C-101B-9397-08002B2CF9AE}" pid="5" name="Slides">
    <vt:i4>3</vt:i4>
  </property>
</Properties>
</file>