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presProps.xml" ContentType="application/vnd.openxmlformats-officedocument.presentationml.presProps+xml"/>
  <Override PartName="/ppt/theme/_rels/theme1.xml.rels" ContentType="application/vnd.openxmlformats-package.relationships+xml"/>
  <Override PartName="/ppt/theme/theme1.xml" ContentType="application/vnd.openxmlformats-officedocument.theme+xml"/>
  <Override PartName="/ppt/theme/theme13.xml" ContentType="application/vnd.openxmlformats-officedocument.theme+xml"/>
  <Override PartName="/ppt/comments/comment1.xml" ContentType="application/vnd.openxmlformats-officedocument.presentationml.comments+xml"/>
  <Override PartName="/ppt/media/image1.jpeg" ContentType="image/jpeg"/>
  <Override PartName="/ppt/media/image2.jpeg" ContentType="image/jpeg"/>
  <Override PartName="/ppt/media/image3.jpeg" ContentType="image/jpeg"/>
  <Override PartName="/ppt/media/image6.png" ContentType="image/png"/>
  <Override PartName="/ppt/media/image4.png" ContentType="image/png"/>
  <Override PartName="/ppt/media/image5.png" ContentType="image/png"/>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Lst>
  <p:sldSz cx="7939088" cy="10801350"/>
  <p:notesSz cx="6858000" cy="9144000"/>
</p:presentation>
</file>

<file path=ppt/commentAuthors.xml><?xml version="1.0" encoding="utf-8"?>
<p:cmAuthorLst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Relationship Id="rId8" Type="http://schemas.openxmlformats.org/officeDocument/2006/relationships/commentAuthors" Target="commentAuthors.xml"/>
</Relationships>
</file>

<file path=ppt/comments/comment1.xml><?xml version="1.0" encoding="utf-8"?>
<p:cmLst xmlns:p="http://schemas.openxmlformats.org/presentationml/2006/main">
  <p:cm authorId="0" dt="2024-05-27T17:18:43.000000000" idx="1">
    <p:pos x="0" y="0"/>
    <p:text/>
  </p:cm>
</p:cmLst>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pt-PT" sz="4400" spc="-1" strike="noStrike">
                <a:solidFill>
                  <a:srgbClr val="000000"/>
                </a:solidFill>
                <a:latin typeface="Arial"/>
              </a:rPr>
              <a:t>Clique para mover o diapositivo</a:t>
            </a:r>
            <a:endParaRPr b="0" lang="pt-PT"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pt-PT" sz="2000" spc="-1" strike="noStrike">
                <a:solidFill>
                  <a:srgbClr val="000000"/>
                </a:solidFill>
                <a:latin typeface="Arial"/>
              </a:rPr>
              <a:t>Clique para editar o formato das notas</a:t>
            </a:r>
            <a:endParaRPr b="0" lang="pt-PT"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pt-PT" sz="1400" spc="-1" strike="noStrike">
                <a:solidFill>
                  <a:srgbClr val="000000"/>
                </a:solidFill>
                <a:latin typeface="Times New Roman"/>
              </a:rPr>
              <a:t>&lt;cabeçalho&gt;</a:t>
            </a:r>
            <a:endParaRPr b="0" lang="pt-PT"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pt-PT" sz="1400" spc="-1" strike="noStrike">
                <a:solidFill>
                  <a:srgbClr val="000000"/>
                </a:solidFill>
                <a:latin typeface="Times New Roman"/>
              </a:defRPr>
            </a:lvl1pPr>
          </a:lstStyle>
          <a:p>
            <a:pPr indent="0" algn="r">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pt-PT" sz="1400" spc="-1" strike="noStrike">
                <a:solidFill>
                  <a:srgbClr val="000000"/>
                </a:solidFill>
                <a:latin typeface="Times New Roman"/>
              </a:defRPr>
            </a:lvl1pPr>
          </a:lstStyle>
          <a:p>
            <a:pPr indent="0" algn="r">
              <a:buNone/>
            </a:pPr>
            <a:fld id="{80291B9D-2015-437D-8493-8026D430EE26}" type="slidenum">
              <a:rPr b="0" lang="pt-PT" sz="1400" spc="-1" strike="noStrike">
                <a:solidFill>
                  <a:srgbClr val="000000"/>
                </a:solidFill>
                <a:latin typeface="Times New Roman"/>
              </a:rPr>
              <a:t>&lt;número&gt;</a:t>
            </a:fld>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sldImg"/>
          </p:nvPr>
        </p:nvSpPr>
        <p:spPr>
          <a:xfrm>
            <a:off x="2168640" y="685800"/>
            <a:ext cx="2515320" cy="3423240"/>
          </a:xfrm>
          <a:prstGeom prst="rect">
            <a:avLst/>
          </a:prstGeom>
          <a:ln w="0">
            <a:noFill/>
          </a:ln>
        </p:spPr>
      </p:sp>
      <p:sp>
        <p:nvSpPr>
          <p:cNvPr id="121" name="PlaceHolder 2"/>
          <p:cNvSpPr>
            <a:spLocks noGrp="1"/>
          </p:cNvSpPr>
          <p:nvPr>
            <p:ph type="body"/>
          </p:nvPr>
        </p:nvSpPr>
        <p:spPr>
          <a:xfrm>
            <a:off x="685800" y="4343400"/>
            <a:ext cx="5480640" cy="410904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22" name="PlaceHolder 3"/>
          <p:cNvSpPr>
            <a:spLocks noGrp="1"/>
          </p:cNvSpPr>
          <p:nvPr>
            <p:ph type="sldNum" idx="7"/>
          </p:nvPr>
        </p:nvSpPr>
        <p:spPr>
          <a:xfrm>
            <a:off x="3884760" y="8685360"/>
            <a:ext cx="2966040" cy="4514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6BD7D21C-5587-416A-9A45-5111208C1705}" type="slidenum">
              <a:rPr b="0" lang="en-GB" sz="1200" spc="-1" strike="noStrike">
                <a:solidFill>
                  <a:schemeClr val="dk1"/>
                </a:solidFill>
                <a:latin typeface="+mn-lt"/>
                <a:ea typeface="+mn-ea"/>
              </a:rPr>
              <a:t>1</a:t>
            </a:fld>
            <a:endParaRPr b="0" lang="pt-PT" sz="1200" spc="-1" strike="noStrike">
              <a:solidFill>
                <a:srgbClr val="000000"/>
              </a:solidFill>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PlaceHolder 1"/>
          <p:cNvSpPr>
            <a:spLocks noGrp="1"/>
          </p:cNvSpPr>
          <p:nvPr>
            <p:ph type="sldImg"/>
          </p:nvPr>
        </p:nvSpPr>
        <p:spPr>
          <a:xfrm>
            <a:off x="2168640" y="685800"/>
            <a:ext cx="2515320" cy="3423240"/>
          </a:xfrm>
          <a:prstGeom prst="rect">
            <a:avLst/>
          </a:prstGeom>
          <a:ln w="0">
            <a:noFill/>
          </a:ln>
        </p:spPr>
      </p:sp>
      <p:sp>
        <p:nvSpPr>
          <p:cNvPr id="124" name="PlaceHolder 2"/>
          <p:cNvSpPr>
            <a:spLocks noGrp="1"/>
          </p:cNvSpPr>
          <p:nvPr>
            <p:ph type="sldNum" idx="8"/>
          </p:nvPr>
        </p:nvSpPr>
        <p:spPr>
          <a:xfrm>
            <a:off x="3884760" y="8685360"/>
            <a:ext cx="2966040" cy="4514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5961DB6E-C5E7-406A-A893-3003CB1D89C6}" type="slidenum">
              <a:rPr b="0" lang="en-GB" sz="1200" spc="-1" strike="noStrike">
                <a:solidFill>
                  <a:schemeClr val="dk1"/>
                </a:solidFill>
                <a:latin typeface="+mn-lt"/>
                <a:ea typeface="+mn-ea"/>
              </a:rPr>
              <a:t>1</a:t>
            </a:fld>
            <a:endParaRPr b="0" lang="pt-PT" sz="1200" spc="-1" strike="noStrike">
              <a:solidFill>
                <a:srgbClr val="000000"/>
              </a:solidFill>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sldImg"/>
          </p:nvPr>
        </p:nvSpPr>
        <p:spPr>
          <a:xfrm>
            <a:off x="2168640" y="685800"/>
            <a:ext cx="2515320" cy="3423240"/>
          </a:xfrm>
          <a:prstGeom prst="rect">
            <a:avLst/>
          </a:prstGeom>
          <a:ln w="0">
            <a:noFill/>
          </a:ln>
        </p:spPr>
      </p:sp>
      <p:sp>
        <p:nvSpPr>
          <p:cNvPr id="126" name="PlaceHolder 2"/>
          <p:cNvSpPr>
            <a:spLocks noGrp="1"/>
          </p:cNvSpPr>
          <p:nvPr>
            <p:ph type="body"/>
          </p:nvPr>
        </p:nvSpPr>
        <p:spPr>
          <a:xfrm>
            <a:off x="685800" y="4343400"/>
            <a:ext cx="5480640" cy="410904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27" name="PlaceHolder 3"/>
          <p:cNvSpPr>
            <a:spLocks noGrp="1"/>
          </p:cNvSpPr>
          <p:nvPr>
            <p:ph type="sldNum" idx="9"/>
          </p:nvPr>
        </p:nvSpPr>
        <p:spPr>
          <a:xfrm>
            <a:off x="3884760" y="8685360"/>
            <a:ext cx="2966040" cy="4514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C407C69F-6944-4895-867B-D035B972A1B7}" type="slidenum">
              <a:rPr b="0" lang="en-GB" sz="1200" spc="-1" strike="noStrike">
                <a:solidFill>
                  <a:schemeClr val="dk1"/>
                </a:solidFill>
                <a:latin typeface="+mn-lt"/>
                <a:ea typeface="+mn-ea"/>
              </a:rPr>
              <a:t>&lt;número&gt;</a:t>
            </a:fld>
            <a:endParaRPr b="0" lang="pt-PT"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BEBB00DA-BA95-4816-AC1C-CA1803751210}" type="slidenum">
              <a:t>&lt;#&gt;</a:t>
            </a:fld>
          </a:p>
        </p:txBody>
      </p:sp>
      <p:sp>
        <p:nvSpPr>
          <p:cNvPr id="4" name="PlaceHolder 3"/>
          <p:cNvSpPr>
            <a:spLocks noGrp="1"/>
          </p:cNvSpPr>
          <p:nvPr>
            <p:ph type="dt" idx="3"/>
          </p:nvPr>
        </p:nvSpPr>
        <p:spPr/>
        <p:txBody>
          <a:bodyPr/>
          <a:p>
            <a:r>
              <a:rPr lang="pt-P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3"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4" name="PlaceHolder 3"/>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0EC4D33F-DE94-4617-8DF7-ECB040D2AE8A}"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8"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9" name="PlaceHolder 5"/>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9F1A5A1E-2988-4F2D-9EF6-D348D6D82BC3}" type="slidenum">
              <a:t>&lt;#&gt;</a:t>
            </a:fld>
          </a:p>
        </p:txBody>
      </p:sp>
      <p:sp>
        <p:nvSpPr>
          <p:cNvPr id="9" name="PlaceHolder 8"/>
          <p:cNvSpPr>
            <a:spLocks noGrp="1"/>
          </p:cNvSpPr>
          <p:nvPr>
            <p:ph type="dt" idx="3"/>
          </p:nvPr>
        </p:nvSpPr>
        <p:spPr/>
        <p:txBody>
          <a:bodyPr/>
          <a:p>
            <a:r>
              <a:rPr lang="pt-PT"/>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4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3" name="PlaceHolder 4"/>
          <p:cNvSpPr>
            <a:spLocks noGrp="1"/>
          </p:cNvSpPr>
          <p:nvPr>
            <p:ph/>
          </p:nvPr>
        </p:nvSpPr>
        <p:spPr>
          <a:xfrm>
            <a:off x="39744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4" name="PlaceHolder 5"/>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5" name="PlaceHolder 6"/>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6" name="PlaceHolder 7"/>
          <p:cNvSpPr>
            <a:spLocks noGrp="1"/>
          </p:cNvSpPr>
          <p:nvPr>
            <p:ph/>
          </p:nvPr>
        </p:nvSpPr>
        <p:spPr>
          <a:xfrm>
            <a:off x="39744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2D2FB01E-7858-4311-9B40-65C93504B011}" type="slidenum">
              <a:t>&lt;#&gt;</a:t>
            </a:fld>
          </a:p>
        </p:txBody>
      </p:sp>
      <p:sp>
        <p:nvSpPr>
          <p:cNvPr id="11" name="PlaceHolder 10"/>
          <p:cNvSpPr>
            <a:spLocks noGrp="1"/>
          </p:cNvSpPr>
          <p:nvPr>
            <p:ph type="dt" idx="3"/>
          </p:nvPr>
        </p:nvSpPr>
        <p:spPr/>
        <p:txBody>
          <a:bodyPr/>
          <a:p>
            <a:r>
              <a:rPr lang="pt-P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2" name="PlaceHolder 2"/>
          <p:cNvSpPr>
            <a:spLocks noGrp="1"/>
          </p:cNvSpPr>
          <p:nvPr>
            <p:ph type="subTitle"/>
          </p:nvPr>
        </p:nvSpPr>
        <p:spPr>
          <a:xfrm>
            <a:off x="396720" y="-3625560"/>
            <a:ext cx="360" cy="12305880"/>
          </a:xfrm>
          <a:prstGeom prst="rect">
            <a:avLst/>
          </a:prstGeom>
          <a:noFill/>
          <a:ln w="0">
            <a:noFill/>
          </a:ln>
        </p:spPr>
        <p:txBody>
          <a:bodyPr lIns="0" rIns="0" tIns="0" bIns="0" anchor="ctr">
            <a:noAutofit/>
          </a:bodyPr>
          <a:p>
            <a:pPr indent="0" algn="ctr">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EE0EB2B7-4023-484B-9BA4-74AF98CBE554}"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4"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2CB2941-69C4-43DE-8CA7-65D60CE71609}"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1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4E451571-8990-4D2E-B9B9-2B3FF51853AF}"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EC9795D1-082C-4269-9212-876FEFB87045}"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688680" y="4566600"/>
            <a:ext cx="4898520" cy="8767080"/>
          </a:xfrm>
          <a:prstGeom prst="rect">
            <a:avLst/>
          </a:prstGeom>
          <a:noFill/>
          <a:ln w="0">
            <a:noFill/>
          </a:ln>
        </p:spPr>
        <p:txBody>
          <a:bodyPr lIns="0" rIns="0" tIns="0" bIns="0" anchor="ctr">
            <a:noAutofit/>
          </a:bodyPr>
          <a:p>
            <a:pPr algn="ctr"/>
            <a:endParaRPr b="0" lang="pt-PT"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FCC6F5EE-FCF8-4240-A3DE-902517F356FF}"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3"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61A072A-9AA3-4676-A832-9386BBFDB703}"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5"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6"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7" name="PlaceHolder 4"/>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6AAE1B43-BCF6-448B-8108-F32EF7515873}"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9"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0"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1"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E95BAA79-9640-4512-AA8E-1DF7AD6EC633}" type="slidenum">
              <a:t>&lt;#&gt;</a:t>
            </a:fld>
          </a:p>
        </p:txBody>
      </p:sp>
      <p:sp>
        <p:nvSpPr>
          <p:cNvPr id="8" name="PlaceHolder 7"/>
          <p:cNvSpPr>
            <a:spLocks noGrp="1"/>
          </p:cNvSpPr>
          <p:nvPr>
            <p:ph type="dt" idx="3"/>
          </p:nvPr>
        </p:nvSpPr>
        <p:spPr/>
        <p:txBody>
          <a:bodyPr/>
          <a:p>
            <a:r>
              <a:rPr lang="pt-P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Freeform 6" hidden="1"/>
          <p:cNvSpPr/>
          <p:nvPr/>
        </p:nvSpPr>
        <p:spPr>
          <a:xfrm>
            <a:off x="-2160" y="7954920"/>
            <a:ext cx="3097440" cy="2840760"/>
          </a:xfrm>
          <a:custGeom>
            <a:avLst/>
            <a:gdLst>
              <a:gd name="textAreaLeft" fmla="*/ 0 w 3097440"/>
              <a:gd name="textAreaRight" fmla="*/ 3103200 w 3097440"/>
              <a:gd name="textAreaTop" fmla="*/ 0 h 2840760"/>
              <a:gd name="textAreaBottom" fmla="*/ 2846520 h 2840760"/>
            </a:gdLst>
            <a:ahLst/>
            <a:rect l="textAreaLeft" t="textAreaTop" r="textAreaRight" b="textAreaBottom"/>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1" name="Freeform 7" hidden="1"/>
          <p:cNvSpPr/>
          <p:nvPr/>
        </p:nvSpPr>
        <p:spPr>
          <a:xfrm>
            <a:off x="-2160" y="7955640"/>
            <a:ext cx="7935480" cy="2839680"/>
          </a:xfrm>
          <a:custGeom>
            <a:avLst/>
            <a:gdLst>
              <a:gd name="textAreaLeft" fmla="*/ 0 w 7935480"/>
              <a:gd name="textAreaRight" fmla="*/ 7941240 w 7935480"/>
              <a:gd name="textAreaTop" fmla="*/ 0 h 2839680"/>
              <a:gd name="textAreaBottom" fmla="*/ 2845440 h 2839680"/>
            </a:gdLst>
            <a:ahLst/>
            <a:rect l="textAreaLeft" t="textAreaTop" r="textAreaRight" b="textAreaBottom"/>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2" name="Right Triangle 6"/>
          <p:cNvSpPr/>
          <p:nvPr/>
        </p:nvSpPr>
        <p:spPr>
          <a:xfrm>
            <a:off x="0" y="4170600"/>
            <a:ext cx="3095280" cy="662508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3" name="Freeform 7"/>
          <p:cNvSpPr/>
          <p:nvPr/>
        </p:nvSpPr>
        <p:spPr>
          <a:xfrm>
            <a:off x="-2160" y="-1440"/>
            <a:ext cx="7935480" cy="10797120"/>
          </a:xfrm>
          <a:custGeom>
            <a:avLst/>
            <a:gdLst>
              <a:gd name="textAreaLeft" fmla="*/ 0 w 7935480"/>
              <a:gd name="textAreaRight" fmla="*/ 7941240 w 7935480"/>
              <a:gd name="textAreaTop" fmla="*/ 0 h 10797120"/>
              <a:gd name="textAreaBottom" fmla="*/ 10802880 h 10797120"/>
            </a:gdLst>
            <a:ahLst/>
            <a:rect l="textAreaLeft" t="textAreaTop" r="textAreaRight" b="textAreaBottom"/>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4" name="PlaceHolder 1"/>
          <p:cNvSpPr>
            <a:spLocks noGrp="1"/>
          </p:cNvSpPr>
          <p:nvPr>
            <p:ph type="title"/>
          </p:nvPr>
        </p:nvSpPr>
        <p:spPr>
          <a:xfrm>
            <a:off x="688680" y="4566600"/>
            <a:ext cx="4898520" cy="1891080"/>
          </a:xfrm>
          <a:prstGeom prst="rect">
            <a:avLst/>
          </a:prstGeom>
          <a:noFill/>
          <a:ln w="0">
            <a:noFill/>
          </a:ln>
        </p:spPr>
        <p:txBody>
          <a:bodyPr lIns="0" rIns="0" tIns="0" bIns="0" anchor="ctr">
            <a:noAutofit/>
          </a:bodyPr>
          <a:p>
            <a:pPr indent="0">
              <a:buNone/>
            </a:pPr>
            <a:r>
              <a:rPr b="0" lang="pt-PT" sz="1800" spc="-1" strike="noStrike">
                <a:solidFill>
                  <a:srgbClr val="000000"/>
                </a:solidFill>
                <a:latin typeface="Arial"/>
              </a:rPr>
              <a:t>Clique para editar o formato do título</a:t>
            </a:r>
            <a:endParaRPr b="0" lang="pt-PT" sz="1800" spc="-1" strike="noStrike">
              <a:solidFill>
                <a:srgbClr val="000000"/>
              </a:solidFill>
              <a:latin typeface="Arial"/>
            </a:endParaRPr>
          </a:p>
        </p:txBody>
      </p:sp>
      <p:sp>
        <p:nvSpPr>
          <p:cNvPr id="5" name="PlaceHolder 2"/>
          <p:cNvSpPr>
            <a:spLocks noGrp="1"/>
          </p:cNvSpPr>
          <p:nvPr>
            <p:ph type="body"/>
          </p:nvPr>
        </p:nvSpPr>
        <p:spPr>
          <a:xfrm>
            <a:off x="39672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6" name="PlaceHolder 3"/>
          <p:cNvSpPr>
            <a:spLocks noGrp="1"/>
          </p:cNvSpPr>
          <p:nvPr>
            <p:ph type="body"/>
          </p:nvPr>
        </p:nvSpPr>
        <p:spPr>
          <a:xfrm>
            <a:off x="39708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7" name="PlaceHolder 4"/>
          <p:cNvSpPr>
            <a:spLocks noGrp="1"/>
          </p:cNvSpPr>
          <p:nvPr>
            <p:ph type="body"/>
          </p:nvPr>
        </p:nvSpPr>
        <p:spPr>
          <a:xfrm>
            <a:off x="396720" y="252756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8" name="PlaceHolder 5"/>
          <p:cNvSpPr>
            <a:spLocks noGrp="1"/>
          </p:cNvSpPr>
          <p:nvPr>
            <p:ph type="ftr" idx="1"/>
          </p:nvPr>
        </p:nvSpPr>
        <p:spPr>
          <a:xfrm>
            <a:off x="3053880" y="9898920"/>
            <a:ext cx="4096080" cy="42624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pt-PT" sz="1400" spc="-1" strike="noStrike">
                <a:solidFill>
                  <a:srgbClr val="000000"/>
                </a:solidFill>
                <a:latin typeface="Times New Roman"/>
              </a:defRPr>
            </a:lvl1pPr>
          </a:lstStyle>
          <a:p>
            <a:pPr indent="0" algn="ctr">
              <a:lnSpc>
                <a:spcPct val="100000"/>
              </a:lnSpc>
              <a:buNone/>
              <a:tabLst>
                <a:tab algn="l" pos="0"/>
              </a:tabLst>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9" name="PlaceHolder 6"/>
          <p:cNvSpPr>
            <a:spLocks noGrp="1"/>
          </p:cNvSpPr>
          <p:nvPr>
            <p:ph type="sldNum" idx="2"/>
          </p:nvPr>
        </p:nvSpPr>
        <p:spPr>
          <a:xfrm>
            <a:off x="7293960" y="9718920"/>
            <a:ext cx="430920" cy="786240"/>
          </a:xfrm>
          <a:prstGeom prst="rect">
            <a:avLst/>
          </a:prstGeom>
          <a:noFill/>
          <a:ln w="19080">
            <a:solidFill>
              <a:srgbClr val="ffffff"/>
            </a:solidFill>
            <a:round/>
          </a:ln>
        </p:spPr>
        <p:txBody>
          <a:bodyPr lIns="9000" rIns="9000" tIns="9000" bIns="9000" anchor="ctr">
            <a:noAutofit/>
          </a:bodyPr>
          <a:lstStyle>
            <a:lvl1pPr indent="0" algn="ctr" defTabSz="914400">
              <a:lnSpc>
                <a:spcPct val="100000"/>
              </a:lnSpc>
              <a:buNone/>
              <a:tabLst>
                <a:tab algn="l" pos="0"/>
              </a:tabLst>
              <a:defRPr b="0" lang="pt-PT" sz="1650" spc="-1" strike="noStrike">
                <a:solidFill>
                  <a:srgbClr val="ffffff"/>
                </a:solidFill>
                <a:latin typeface="Franklin Gothic Book"/>
              </a:defRPr>
            </a:lvl1pPr>
          </a:lstStyle>
          <a:p>
            <a:pPr indent="0" algn="ctr" defTabSz="914400">
              <a:lnSpc>
                <a:spcPct val="100000"/>
              </a:lnSpc>
              <a:buNone/>
              <a:tabLst>
                <a:tab algn="l" pos="0"/>
              </a:tabLst>
            </a:pPr>
            <a:fld id="{93638FA0-C962-4896-929F-BA352D050418}" type="slidenum">
              <a:rPr b="0" lang="pt-PT" sz="1650" spc="-1" strike="noStrike">
                <a:solidFill>
                  <a:srgbClr val="ffffff"/>
                </a:solidFill>
                <a:latin typeface="Franklin Gothic Book"/>
              </a:rPr>
              <a:t>&lt;número&gt;</a:t>
            </a:fld>
            <a:endParaRPr b="0" lang="pt-PT" sz="1650" spc="-1" strike="noStrike">
              <a:solidFill>
                <a:srgbClr val="000000"/>
              </a:solidFill>
              <a:latin typeface="Times New Roman"/>
            </a:endParaRPr>
          </a:p>
        </p:txBody>
      </p:sp>
      <p:sp>
        <p:nvSpPr>
          <p:cNvPr id="10" name="PlaceHolder 7"/>
          <p:cNvSpPr>
            <a:spLocks noGrp="1"/>
          </p:cNvSpPr>
          <p:nvPr>
            <p:ph type="dt" idx="3"/>
          </p:nvPr>
        </p:nvSpPr>
        <p:spPr>
          <a:xfrm rot="19140000">
            <a:off x="171000" y="9245880"/>
            <a:ext cx="1883880" cy="311040"/>
          </a:xfrm>
          <a:prstGeom prst="rect">
            <a:avLst/>
          </a:prstGeom>
          <a:noFill/>
          <a:ln w="0">
            <a:noFill/>
          </a:ln>
        </p:spPr>
        <p:txBody>
          <a:bodyPr lIns="91440" rIns="91440" tIns="45720" bIns="45720" anchor="ctr">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comments" Target="../comments/comment1.xml"/><Relationship Id="rId7"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Imagem 3" descr=""/>
          <p:cNvPicPr/>
          <p:nvPr/>
        </p:nvPicPr>
        <p:blipFill>
          <a:blip r:embed="rId1"/>
          <a:stretch/>
        </p:blipFill>
        <p:spPr>
          <a:xfrm>
            <a:off x="0" y="0"/>
            <a:ext cx="7947000" cy="9138240"/>
          </a:xfrm>
          <a:prstGeom prst="rect">
            <a:avLst/>
          </a:prstGeom>
          <a:ln w="0">
            <a:noFill/>
          </a:ln>
        </p:spPr>
      </p:pic>
      <p:sp>
        <p:nvSpPr>
          <p:cNvPr id="54" name="Right Triangle 3"/>
          <p:cNvSpPr/>
          <p:nvPr/>
        </p:nvSpPr>
        <p:spPr>
          <a:xfrm flipV="1">
            <a:off x="0" y="-13320"/>
            <a:ext cx="7947000" cy="56905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5" name="Right Triangle 31"/>
          <p:cNvSpPr/>
          <p:nvPr/>
        </p:nvSpPr>
        <p:spPr>
          <a:xfrm flipH="1" flipV="1">
            <a:off x="-5040" y="0"/>
            <a:ext cx="7947000" cy="26517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6" name="TextBox 7"/>
          <p:cNvSpPr/>
          <p:nvPr/>
        </p:nvSpPr>
        <p:spPr>
          <a:xfrm>
            <a:off x="6540840" y="23040"/>
            <a:ext cx="140616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FROM</a:t>
            </a:r>
            <a:endParaRPr b="0" lang="pt-PT" sz="2400" spc="-1" strike="noStrike">
              <a:solidFill>
                <a:srgbClr val="000000"/>
              </a:solidFill>
              <a:latin typeface="Arial"/>
            </a:endParaRPr>
          </a:p>
        </p:txBody>
      </p:sp>
      <p:sp>
        <p:nvSpPr>
          <p:cNvPr id="57" name="TextBox 7"/>
          <p:cNvSpPr/>
          <p:nvPr/>
        </p:nvSpPr>
        <p:spPr>
          <a:xfrm>
            <a:off x="5964840" y="685800"/>
            <a:ext cx="195696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58" name="Decágono 27"/>
          <p:cNvSpPr/>
          <p:nvPr/>
        </p:nvSpPr>
        <p:spPr>
          <a:xfrm>
            <a:off x="113760" y="95760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59" name="TextBox 7"/>
          <p:cNvSpPr/>
          <p:nvPr/>
        </p:nvSpPr>
        <p:spPr>
          <a:xfrm>
            <a:off x="6417720" y="1004760"/>
            <a:ext cx="150624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included</a:t>
            </a:r>
            <a:endParaRPr b="0" lang="pt-PT" sz="1200" spc="-1" strike="noStrike">
              <a:solidFill>
                <a:srgbClr val="000000"/>
              </a:solidFill>
              <a:latin typeface="Arial"/>
            </a:endParaRPr>
          </a:p>
        </p:txBody>
      </p:sp>
      <p:sp>
        <p:nvSpPr>
          <p:cNvPr id="60" name="TextBox 9"/>
          <p:cNvSpPr/>
          <p:nvPr/>
        </p:nvSpPr>
        <p:spPr>
          <a:xfrm>
            <a:off x="-27000" y="5228640"/>
            <a:ext cx="3984120" cy="11883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en-GB" sz="1200" spc="-1" strike="noStrike">
                <a:solidFill>
                  <a:schemeClr val="dk1"/>
                </a:solidFill>
                <a:latin typeface="Arial Narrow"/>
              </a:rPr>
              <a:t>Excludes:</a:t>
            </a:r>
            <a:endParaRPr b="0" lang="pt-PT" sz="1200" spc="-1" strike="noStrike">
              <a:solidFill>
                <a:srgbClr val="000000"/>
              </a:solidFill>
              <a:latin typeface="Arial"/>
            </a:endParaRPr>
          </a:p>
          <a:p>
            <a:pPr defTabSz="914400">
              <a:lnSpc>
                <a:spcPct val="100000"/>
              </a:lnSpc>
            </a:pPr>
            <a:r>
              <a:rPr b="1" lang="pt-PT" sz="1000" spc="-1" strike="noStrike">
                <a:solidFill>
                  <a:schemeClr val="dk1"/>
                </a:solidFill>
                <a:latin typeface="Arial Narrow"/>
              </a:rPr>
              <a:t>» </a:t>
            </a:r>
            <a:r>
              <a:rPr b="0" lang="pt-PT" sz="1000" spc="-1" strike="noStrike">
                <a:solidFill>
                  <a:schemeClr val="dk1"/>
                </a:solidFill>
                <a:latin typeface="Arial Narrow"/>
              </a:rPr>
              <a:t>Booking costs (€ 75.00 per file - non-refundable);</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rPr>
              <a:t>» </a:t>
            </a:r>
            <a:r>
              <a:rPr b="0" lang="en-GB" sz="1000" spc="-1" strike="noStrike">
                <a:solidFill>
                  <a:schemeClr val="dk1"/>
                </a:solidFill>
                <a:latin typeface="Arial Narrow"/>
              </a:rPr>
              <a:t>Visa fees if applicable;</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rPr>
              <a:t>» </a:t>
            </a:r>
            <a:r>
              <a:rPr b="0" lang="pt-PT" sz="1000" spc="-1" strike="noStrike">
                <a:solidFill>
                  <a:schemeClr val="dk1"/>
                </a:solidFill>
                <a:latin typeface="Arial Narrow"/>
              </a:rPr>
              <a:t>Customs clearance at origin for sea and air baggage;</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Customs clearance at destination for sea and air baggage;</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ea typeface="Microsoft YaHei"/>
              </a:rPr>
              <a:t>» </a:t>
            </a:r>
            <a:r>
              <a:rPr b="0" lang="en-GB" sz="1000" spc="-1" strike="noStrike">
                <a:solidFill>
                  <a:schemeClr val="dk1"/>
                </a:solidFill>
                <a:latin typeface="Arial Narrow"/>
                <a:ea typeface="Microsoft YaHei"/>
              </a:rPr>
              <a:t>Visas if applicablel;</a:t>
            </a:r>
            <a:endParaRPr b="0" lang="pt-PT" sz="1000" spc="-1" strike="noStrike">
              <a:solidFill>
                <a:srgbClr val="000000"/>
              </a:solidFill>
              <a:latin typeface="Arial"/>
            </a:endParaRPr>
          </a:p>
          <a:p>
            <a:pPr defTabSz="914400">
              <a:lnSpc>
                <a:spcPct val="100000"/>
              </a:lnSpc>
            </a:pPr>
            <a:r>
              <a:rPr b="1" lang="pt-PT"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Baggage insurance costs.</a:t>
            </a:r>
            <a:endParaRPr b="0" lang="pt-PT" sz="1000" spc="-1" strike="noStrike">
              <a:solidFill>
                <a:srgbClr val="000000"/>
              </a:solidFill>
              <a:latin typeface="Arial"/>
            </a:endParaRPr>
          </a:p>
        </p:txBody>
      </p:sp>
      <p:sp>
        <p:nvSpPr>
          <p:cNvPr id="61" name="Rectângulo 37"/>
          <p:cNvSpPr/>
          <p:nvPr/>
        </p:nvSpPr>
        <p:spPr>
          <a:xfrm rot="16200000">
            <a:off x="7382520" y="10155600"/>
            <a:ext cx="10753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62" name="Table 1"/>
          <p:cNvGraphicFramePr/>
          <p:nvPr/>
        </p:nvGraphicFramePr>
        <p:xfrm>
          <a:off x="9360" y="7305120"/>
          <a:ext cx="7931160" cy="23050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gn="ctr" defTabSz="914400">
                        <a:lnSpc>
                          <a:spcPct val="100000"/>
                        </a:lnSpc>
                        <a:tabLst>
                          <a:tab algn="l" pos="0"/>
                        </a:tabLst>
                      </a:pPr>
                      <a:r>
                        <a:rPr b="1" i="1" lang="pt-PT" sz="1400" spc="-1" strike="noStrike">
                          <a:solidFill>
                            <a:schemeClr val="accent6">
                              <a:lumMod val="60000"/>
                              <a:lumOff val="40000"/>
                            </a:schemeClr>
                          </a:solidFill>
                          <a:latin typeface="Franklin Gothic Book"/>
                        </a:rPr>
                        <a:t>GENERAL INFORMATION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defTabSz="914400">
                        <a:lnSpc>
                          <a:spcPct val="100000"/>
                        </a:lnSpc>
                      </a:pPr>
                      <a:r>
                        <a:rPr b="0" i="1" lang="pt-PT" sz="800" spc="-1" strike="noStrike">
                          <a:solidFill>
                            <a:schemeClr val="lt1"/>
                          </a:solidFill>
                          <a:latin typeface="Arial"/>
                        </a:rPr>
                        <a:t>Price  valid up to</a:t>
                      </a:r>
                      <a:endParaRPr b="0" lang="pt-PT" sz="800" spc="-1" strike="noStrike">
                        <a:solidFill>
                          <a:srgbClr val="000000"/>
                        </a:solidFill>
                        <a:latin typeface="Arial"/>
                      </a:endParaRPr>
                    </a:p>
                    <a:p>
                      <a:pPr algn="ctr" defTabSz="914400">
                        <a:lnSpc>
                          <a:spcPct val="100000"/>
                        </a:lnSpc>
                      </a:pPr>
                      <a:r>
                        <a:rPr b="0" i="1" lang="pt-PT" sz="800" spc="-1" strike="noStrike">
                          <a:solidFill>
                            <a:schemeClr val="lt1"/>
                          </a:solidFill>
                          <a:latin typeface="Arial"/>
                        </a:rPr>
                        <a:t> </a:t>
                      </a:r>
                      <a:r>
                        <a:rPr b="0" i="1" lang="pt-PT" sz="800" spc="-1" strike="noStrike">
                          <a:solidFill>
                            <a:schemeClr val="lt1"/>
                          </a:solidFill>
                          <a:latin typeface="Arial"/>
                        </a:rPr>
                        <a:t>31 Dec 2024</a:t>
                      </a:r>
                      <a:endParaRPr b="0" lang="pt-PT" sz="800" spc="-1" strike="noStrike">
                        <a:solidFill>
                          <a:srgbClr val="000000"/>
                        </a:solidFill>
                        <a:latin typeface="Arial"/>
                      </a:endParaRPr>
                    </a:p>
                    <a:p>
                      <a:pPr algn="ctr" defTabSz="914400">
                        <a:lnSpc>
                          <a:spcPct val="100000"/>
                        </a:lnSpc>
                      </a:pP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sp>
        <p:nvSpPr>
          <p:cNvPr id="63" name="Rectângulo 39"/>
          <p:cNvSpPr/>
          <p:nvPr/>
        </p:nvSpPr>
        <p:spPr>
          <a:xfrm>
            <a:off x="409320" y="7715160"/>
            <a:ext cx="7479000" cy="17312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defTabSz="914400">
              <a:lnSpc>
                <a:spcPct val="100000"/>
              </a:lnSpc>
            </a:pPr>
            <a:r>
              <a:rPr b="0" lang="pt-PT" sz="1000" spc="-1" strike="noStrike">
                <a:solidFill>
                  <a:schemeClr val="dk1"/>
                </a:solidFill>
                <a:latin typeface="Arial Narrow"/>
                <a:ea typeface="Microsoft YaHei"/>
              </a:rPr>
              <a:t>1. Purchasing products or services of BOX TRAVEL entitle you to accumulate points that can be exchanged for package trips, sea or air freight for shipping, according to the points conversion table of BOX TRAVEL</a:t>
            </a:r>
            <a:r>
              <a:rPr b="0" i="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ts val="499"/>
              </a:lnSpc>
            </a:pP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2. . Every € paid for an airline ticket through BOX TRAVEL is equivalent to one point. Sending a package entitles you to 5 points.  Accumulated points can be converted into products or services of BOX TRAVEL, according to the points conversion table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 </a:t>
            </a:r>
            <a:r>
              <a:rPr b="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3. Shipments have their origin and destination indicated in the following link: www.multimar.pt/cargo/</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Customers can join and share points with a view to acquiring  products or services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The price of the airline ticket + travel insurance + airport taxes + hand luggage + hold baggage are included in the price of the offer</a:t>
            </a:r>
            <a:r>
              <a:rPr b="0"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for Customs at origin and destination, collection and delivery of baggage [ home or company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For air travel, the detailed programme, general conditions and other useful information, please consult the following link: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All bookings made online (www.multimar.pt/flhght/form</a:t>
            </a:r>
            <a:r>
              <a:rPr b="0" lang="pt-PT" sz="1000" spc="-1" strike="noStrike" u="sng">
                <a:solidFill>
                  <a:schemeClr val="dk1"/>
                </a:solidFill>
                <a:uFillTx/>
                <a:latin typeface="Arial Narrow"/>
                <a:ea typeface="Microsoft YaHei"/>
              </a:rPr>
              <a:t>/</a:t>
            </a:r>
            <a:r>
              <a:rPr b="0" lang="en-US" sz="1100" spc="-1" strike="noStrike">
                <a:solidFill>
                  <a:schemeClr val="dk1"/>
                </a:solidFill>
                <a:latin typeface="Arial Narrow"/>
                <a:ea typeface="Microsoft YaHei"/>
              </a:rPr>
              <a:t>) benefit from a 2% discount on the package trip price</a:t>
            </a:r>
            <a:r>
              <a:rPr b="0" lang="pt-PT" sz="1000" spc="-1" strike="noStrike">
                <a:solidFill>
                  <a:schemeClr val="dk1"/>
                </a:solidFill>
                <a:latin typeface="Arial Narrow"/>
                <a:ea typeface="Microsoft YaHei"/>
              </a:rPr>
              <a:t>. </a:t>
            </a:r>
            <a:endParaRPr b="0" lang="pt-PT" sz="1000" spc="-1" strike="noStrike">
              <a:solidFill>
                <a:srgbClr val="000000"/>
              </a:solidFill>
              <a:latin typeface="Arial"/>
            </a:endParaRPr>
          </a:p>
        </p:txBody>
      </p:sp>
      <p:graphicFrame>
        <p:nvGraphicFramePr>
          <p:cNvPr id="64" name="Table 36"/>
          <p:cNvGraphicFramePr/>
          <p:nvPr/>
        </p:nvGraphicFramePr>
        <p:xfrm>
          <a:off x="9000" y="9451080"/>
          <a:ext cx="7773840" cy="84744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PRICE P/PAX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defTabSz="914400">
                        <a:lnSpc>
                          <a:spcPct val="100000"/>
                        </a:lnSpc>
                      </a:pPr>
                      <a:r>
                        <a:rPr b="0" lang="pt-PT" sz="1000" spc="-1" strike="noStrike">
                          <a:solidFill>
                            <a:schemeClr val="lt1"/>
                          </a:solidFill>
                          <a:latin typeface="Franklin Gothic Book"/>
                        </a:rPr>
                        <a:t>GROUP SIZE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defTabSz="914400">
                        <a:lnSpc>
                          <a:spcPct val="100000"/>
                        </a:lnSpc>
                      </a:pPr>
                      <a:r>
                        <a:rPr b="0" lang="pt-PT" sz="1100" spc="-1" strike="noStrike">
                          <a:solidFill>
                            <a:schemeClr val="lt1"/>
                          </a:solidFill>
                          <a:latin typeface="Franklin Gothic Book"/>
                        </a:rPr>
                        <a:t>Note estadia</a:t>
                      </a:r>
                      <a:endParaRPr b="0" lang="pt-PT" sz="11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000" spc="-1" strike="noStrike">
                          <a:solidFill>
                            <a:schemeClr val="lt1"/>
                          </a:solidFill>
                          <a:latin typeface="Franklin Gothic Book"/>
                        </a:rPr>
                        <a:t>Additional</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ct val="100000"/>
                        </a:lnSpc>
                      </a:pPr>
                      <a:r>
                        <a:rPr b="0" lang="pt-PT" sz="1200" spc="-1" strike="noStrike">
                          <a:solidFill>
                            <a:schemeClr val="lt1"/>
                          </a:solidFill>
                          <a:latin typeface="Franklin Gothic Book"/>
                        </a:rPr>
                        <a:t>ADULTS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graphicFrame>
        <p:nvGraphicFramePr>
          <p:cNvPr id="65" name=""/>
          <p:cNvGraphicFramePr/>
          <p:nvPr/>
        </p:nvGraphicFramePr>
        <p:xfrm>
          <a:off x="4320" y="1032552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sp>
        <p:nvSpPr>
          <p:cNvPr id="66" name=""/>
          <p:cNvSpPr/>
          <p:nvPr/>
        </p:nvSpPr>
        <p:spPr>
          <a:xfrm flipV="1">
            <a:off x="-360" y="-2160"/>
            <a:ext cx="3420720" cy="12589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7" name="TextBox 11"/>
          <p:cNvSpPr/>
          <p:nvPr/>
        </p:nvSpPr>
        <p:spPr>
          <a:xfrm>
            <a:off x="-28800" y="878040"/>
            <a:ext cx="44269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68" name=""/>
          <p:cNvSpPr/>
          <p:nvPr/>
        </p:nvSpPr>
        <p:spPr>
          <a:xfrm flipV="1">
            <a:off x="0" y="3513600"/>
            <a:ext cx="5577120" cy="1696680"/>
          </a:xfrm>
          <a:custGeom>
            <a:avLst/>
            <a:gdLst>
              <a:gd name="textAreaLeft" fmla="*/ 1226880 w 5577120"/>
              <a:gd name="textAreaRight" fmla="*/ 4353120 w 5577120"/>
              <a:gd name="textAreaTop" fmla="*/ 375120 h 1696680"/>
              <a:gd name="textAreaBottom" fmla="*/ 1327320 h 1696680"/>
            </a:gdLst>
            <a:ahLst/>
            <a:rect l="textAreaLeft" t="textAreaTop" r="textAreaRight" b="textAreaBottom"/>
            <a:pathLst>
              <a:path w="21600" h="21600">
                <a:moveTo>
                  <a:pt x="0" y="0"/>
                </a:moveTo>
                <a:lnTo>
                  <a:pt x="21600" y="0"/>
                </a:lnTo>
                <a:lnTo>
                  <a:pt x="16200" y="21600"/>
                </a:lnTo>
                <a:lnTo>
                  <a:pt x="5400" y="21600"/>
                </a:lnTo>
                <a:close/>
              </a:path>
            </a:pathLst>
          </a:cu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9" name=""/>
          <p:cNvSpPr/>
          <p:nvPr/>
        </p:nvSpPr>
        <p:spPr>
          <a:xfrm>
            <a:off x="36000" y="4204440"/>
            <a:ext cx="5721120" cy="904680"/>
          </a:xfrm>
          <a:prstGeom prst="rect">
            <a:avLst/>
          </a:prstGeom>
          <a:noFill/>
          <a:ln w="0">
            <a:noFill/>
          </a:ln>
        </p:spPr>
        <p:style>
          <a:lnRef idx="0"/>
          <a:fillRef idx="0"/>
          <a:effectRef idx="0"/>
          <a:fontRef idx="minor"/>
        </p:style>
        <p:txBody>
          <a:bodyPr lIns="90000" rIns="90000" tIns="45000" bIns="45000" anchor="t">
            <a:noAutofit/>
          </a:bodyPr>
          <a:p>
            <a:pPr algn="just">
              <a:lnSpc>
                <a:spcPct val="100000"/>
              </a:lnSpc>
            </a:pPr>
            <a:r>
              <a:rPr b="1" lang="pt-PT" sz="1200" spc="-1" strike="noStrike">
                <a:solidFill>
                  <a:schemeClr val="lt1"/>
                </a:solidFill>
                <a:latin typeface="Arial Narrow"/>
              </a:rPr>
              <a:t>»</a:t>
            </a:r>
            <a:r>
              <a:rPr b="0" lang="pt-PT" sz="1200" spc="-1" strike="noStrike">
                <a:solidFill>
                  <a:schemeClr val="lt1"/>
                </a:solidFill>
                <a:latin typeface="Arial Narrow"/>
              </a:rPr>
              <a:t> For every xx packages purchased on the route between Dakar (Senegal) and Abidjan (Côte d'Ivoire) or between Abidjan (Côte d'Ivoire) and Dakar (Senegal), customers are entitled to a one-week stay on one of the Cabo Verde Islands (includes internal transport in Cabo Verde and full board accommodation).  Departures in Cabo Verde will be from the city of Praia, by air or sea. The duration of the stay will be 6 nights and 7 days. The stay can be extended for an additional fee. Customers can join to accumulate packages. A travelling companion receives a 10% discount.</a:t>
            </a:r>
            <a:endParaRPr b="0" lang="pt-PT" sz="1200" spc="-1" strike="noStrike">
              <a:solidFill>
                <a:srgbClr val="000000"/>
              </a:solidFill>
              <a:latin typeface="Arial"/>
            </a:endParaRPr>
          </a:p>
        </p:txBody>
      </p:sp>
      <p:sp>
        <p:nvSpPr>
          <p:cNvPr id="70" name="TextBox 8"/>
          <p:cNvSpPr/>
          <p:nvPr/>
        </p:nvSpPr>
        <p:spPr>
          <a:xfrm>
            <a:off x="42840" y="1152000"/>
            <a:ext cx="7874280" cy="32266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pt-PT" sz="1600" spc="-1" strike="noStrike">
                <a:solidFill>
                  <a:schemeClr val="lt1"/>
                </a:solidFill>
                <a:latin typeface="Arial Narrow"/>
              </a:rPr>
              <a:t>Includes</a:t>
            </a:r>
            <a:r>
              <a:rPr b="1" i="1" lang="en-GB" sz="1600" spc="-1" strike="noStrike">
                <a:solidFill>
                  <a:schemeClr val="lt1"/>
                </a:solidFill>
                <a:latin typeface="Arial Narrow"/>
              </a:rPr>
              <a:t>:</a:t>
            </a:r>
            <a:endParaRPr b="0" lang="pt-PT" sz="1600" spc="-1" strike="noStrike">
              <a:solidFill>
                <a:srgbClr val="000000"/>
              </a:solidFill>
              <a:latin typeface="Arial"/>
            </a:endParaRPr>
          </a:p>
          <a:p>
            <a:pPr defTabSz="914400">
              <a:lnSpc>
                <a:spcPts val="1199"/>
              </a:lnSpc>
            </a:pPr>
            <a:r>
              <a:rPr b="1" lang="pt-PT" sz="1200" spc="-1" strike="noStrike">
                <a:solidFill>
                  <a:schemeClr val="lt1"/>
                </a:solidFill>
                <a:latin typeface="Arial Narrow"/>
              </a:rPr>
              <a:t>»</a:t>
            </a:r>
            <a:r>
              <a:rPr b="0" lang="pt-PT" sz="1200" spc="-1" strike="noStrike">
                <a:solidFill>
                  <a:schemeClr val="lt1"/>
                </a:solidFill>
                <a:latin typeface="Arial Narrow"/>
              </a:rPr>
              <a:t> Airfare;</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One (1) piece of hand luggage weighing 8kg</a:t>
            </a:r>
            <a:r>
              <a:rPr b="0" lang="pt-PT" sz="1200" spc="-1" strike="noStrike">
                <a:solidFill>
                  <a:schemeClr val="lt1"/>
                </a:solidFill>
                <a:latin typeface="Arial Narrow"/>
                <a:ea typeface="Microsoft YaHei"/>
              </a:rPr>
              <a:t>;</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a:t>
            </a:r>
            <a:r>
              <a:rPr b="0" lang="sv-SE" sz="1200" spc="-1" strike="noStrike">
                <a:solidFill>
                  <a:schemeClr val="lt1"/>
                </a:solidFill>
                <a:latin typeface="Arial Narrow"/>
                <a:ea typeface="Microsoft YaHei"/>
              </a:rPr>
              <a:t> One (1) piece of air baggage in the hold weighing 23kg;</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One (1) extra piece of air baggage in the hold weighing 23kg;</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One (1) package with a maximum weight of 100kg, by sea</a:t>
            </a:r>
            <a:r>
              <a:rPr b="0" lang="pt-PT" sz="1200" spc="-1" strike="noStrike">
                <a:solidFill>
                  <a:schemeClr val="lt1"/>
                </a:solidFill>
                <a:latin typeface="Arial Narrow"/>
                <a:ea typeface="Microsoft YaHei"/>
              </a:rPr>
              <a:t>;</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One (1) package with a maximum weight of 150kg, by sea</a:t>
            </a:r>
            <a:r>
              <a:rPr b="0" lang="pt-PT" sz="1200" spc="-1" strike="noStrike">
                <a:solidFill>
                  <a:schemeClr val="lt1"/>
                </a:solidFill>
                <a:latin typeface="Arial Narrow"/>
                <a:ea typeface="Microsoft YaHei"/>
              </a:rPr>
              <a:t>; </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The total cubic capacity of all packages by sea may not exceed 1m3.</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Issuing a waybill for extra air baggage;</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R/X for each item of air cargo;</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Fuel tax;</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Security fee;</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Handling fee;</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Travel insurance;</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Airport taxes;</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Packages are collected at the origin and delivered to the final destination (home or company);</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Internal travel in Cabo Verde in economy class, stay in a three-star hotel on a half-board basis.</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The customer can send additional packages in multiples of the weights indicated above and the additional cost will be reflected in the price of the package trip.</a:t>
            </a:r>
            <a:endParaRPr b="0" lang="pt-PT" sz="1200" spc="-1" strike="noStrike">
              <a:solidFill>
                <a:srgbClr val="000000"/>
              </a:solidFill>
              <a:latin typeface="Arial"/>
            </a:endParaRPr>
          </a:p>
          <a:p>
            <a:pPr defTabSz="914400">
              <a:lnSpc>
                <a:spcPts val="1199"/>
              </a:lnSpc>
            </a:pPr>
            <a:endParaRPr b="0" lang="pt-PT" sz="1200" spc="-1" strike="noStrike">
              <a:solidFill>
                <a:srgbClr val="000000"/>
              </a:solidFill>
              <a:latin typeface="Arial"/>
            </a:endParaRPr>
          </a:p>
        </p:txBody>
      </p:sp>
      <p:sp>
        <p:nvSpPr>
          <p:cNvPr id="71" name=""/>
          <p:cNvSpPr/>
          <p:nvPr/>
        </p:nvSpPr>
        <p:spPr>
          <a:xfrm>
            <a:off x="3960000" y="5084640"/>
            <a:ext cx="3940200" cy="1756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pt-PT" sz="1200" spc="-1" strike="noStrike">
                <a:solidFill>
                  <a:srgbClr val="000000"/>
                </a:solidFill>
                <a:latin typeface="Arial Narrow"/>
              </a:rPr>
              <a:t>Remarks:</a:t>
            </a:r>
            <a:endParaRPr b="0" lang="pt-PT" sz="1200" spc="-1" strike="noStrike">
              <a:solidFill>
                <a:srgbClr val="000000"/>
              </a:solidFill>
              <a:latin typeface="Arial"/>
            </a:endParaRPr>
          </a:p>
          <a:p>
            <a:pPr>
              <a:lnSpc>
                <a:spcPct val="100000"/>
              </a:lnSpc>
            </a:pPr>
            <a:r>
              <a:rPr b="1" lang="pt-PT" sz="1000" spc="-1" strike="noStrike">
                <a:solidFill>
                  <a:srgbClr val="000000"/>
                </a:solidFill>
                <a:latin typeface="Arial Narrow"/>
              </a:rPr>
              <a:t>» </a:t>
            </a:r>
            <a:r>
              <a:rPr b="0" lang="pt-PT" sz="1000" spc="-1" strike="noStrike">
                <a:solidFill>
                  <a:srgbClr val="000000"/>
                </a:solidFill>
                <a:latin typeface="Arial Narrow"/>
              </a:rPr>
              <a:t>Rates subject to change;</a:t>
            </a: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 </a:t>
            </a:r>
            <a:r>
              <a:rPr b="0" lang="pt-PT" sz="1000" spc="-1" strike="noStrike">
                <a:solidFill>
                  <a:srgbClr val="000000"/>
                </a:solidFill>
                <a:latin typeface="Arial Narrow"/>
              </a:rPr>
              <a:t>Programme subject to general conditions;</a:t>
            </a: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 </a:t>
            </a:r>
            <a:r>
              <a:rPr b="0" lang="pt-PT" sz="1000" spc="-1" strike="noStrike">
                <a:solidFill>
                  <a:srgbClr val="000000"/>
                </a:solidFill>
                <a:latin typeface="Arial Narrow"/>
              </a:rPr>
              <a:t>Limited places;</a:t>
            </a: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 </a:t>
            </a:r>
            <a:r>
              <a:rPr b="0" lang="pt-PT" sz="1000" spc="-1" strike="noStrike">
                <a:solidFill>
                  <a:srgbClr val="000000"/>
                </a:solidFill>
                <a:latin typeface="Arial Narrow"/>
              </a:rPr>
              <a:t>It may not be combined with other offers;</a:t>
            </a: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 </a:t>
            </a:r>
            <a:r>
              <a:rPr b="0" lang="pt-PT" sz="1000" spc="-1" strike="noStrike">
                <a:solidFill>
                  <a:srgbClr val="000000"/>
                </a:solidFill>
                <a:latin typeface="Arial Narrow"/>
              </a:rPr>
              <a:t>This does not dispense with consulting the detailed programme;</a:t>
            </a: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a:t>
            </a:r>
            <a:r>
              <a:rPr b="0" lang="pt-PT" sz="1000" spc="-1" strike="noStrike">
                <a:solidFill>
                  <a:srgbClr val="000000"/>
                </a:solidFill>
                <a:latin typeface="Arial Narrow"/>
              </a:rPr>
              <a:t> To facilitate despatch of cargo on booked flights, it must be delivered in loose parcels of a relatively small individual size;</a:t>
            </a:r>
            <a:endParaRPr b="0" lang="pt-PT" sz="1000" spc="-1" strike="noStrike">
              <a:solidFill>
                <a:srgbClr val="000000"/>
              </a:solidFill>
              <a:latin typeface="Arial"/>
            </a:endParaRPr>
          </a:p>
          <a:p>
            <a:pPr>
              <a:lnSpc>
                <a:spcPct val="100000"/>
              </a:lnSpc>
            </a:pP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a:t>
            </a:r>
            <a:r>
              <a:rPr b="0" lang="pt-PT" sz="1000" spc="-1" strike="noStrike">
                <a:solidFill>
                  <a:srgbClr val="000000"/>
                </a:solidFill>
                <a:latin typeface="Arial Narrow"/>
              </a:rPr>
              <a:t> T/T - Transit time estimated by the shipping company from the port of origin to the port of destination, which may vary without prior notice;</a:t>
            </a:r>
            <a:endParaRPr b="0" lang="pt-PT" sz="1000" spc="-1" strike="noStrike">
              <a:solidFill>
                <a:srgbClr val="000000"/>
              </a:solidFill>
              <a:latin typeface="Arial"/>
            </a:endParaRPr>
          </a:p>
          <a:p>
            <a:pPr>
              <a:lnSpc>
                <a:spcPct val="100000"/>
              </a:lnSpc>
            </a:pPr>
            <a:endParaRPr b="0" lang="pt-PT" sz="1000" spc="-1" strike="noStrike">
              <a:solidFill>
                <a:srgbClr val="000000"/>
              </a:solidFill>
              <a:latin typeface="Arial"/>
            </a:endParaRPr>
          </a:p>
          <a:p>
            <a:pPr>
              <a:lnSpc>
                <a:spcPct val="100000"/>
              </a:lnSpc>
            </a:pPr>
            <a:r>
              <a:rPr b="1" lang="pt-PT" sz="1000" spc="-1" strike="noStrike">
                <a:solidFill>
                  <a:srgbClr val="000000"/>
                </a:solidFill>
                <a:latin typeface="Arial Narrow"/>
              </a:rPr>
              <a:t>»</a:t>
            </a:r>
            <a:r>
              <a:rPr b="0" lang="pt-PT" sz="1000" spc="-1" strike="noStrike">
                <a:solidFill>
                  <a:srgbClr val="000000"/>
                </a:solidFill>
                <a:latin typeface="Arial Narrow"/>
              </a:rPr>
              <a:t> The passenger must choose a departure date and a return date with the same airline.</a:t>
            </a:r>
            <a:endParaRPr b="0" lang="pt-PT" sz="1000" spc="-1" strike="noStrike">
              <a:solidFill>
                <a:srgbClr val="000000"/>
              </a:solidFill>
              <a:latin typeface="Arial"/>
            </a:endParaRPr>
          </a:p>
        </p:txBody>
      </p:sp>
      <p:pic>
        <p:nvPicPr>
          <p:cNvPr id="72" name="" descr=""/>
          <p:cNvPicPr/>
          <p:nvPr/>
        </p:nvPicPr>
        <p:blipFill>
          <a:blip r:embed="rId2"/>
          <a:stretch/>
        </p:blipFill>
        <p:spPr>
          <a:xfrm>
            <a:off x="4320000" y="-3600"/>
            <a:ext cx="1776240" cy="2196720"/>
          </a:xfrm>
          <a:prstGeom prst="rect">
            <a:avLst/>
          </a:prstGeom>
          <a:ln w="0">
            <a:noFill/>
          </a:ln>
        </p:spPr>
      </p:pic>
      <p:sp>
        <p:nvSpPr>
          <p:cNvPr id="73" name="TextBox 1"/>
          <p:cNvSpPr/>
          <p:nvPr/>
        </p:nvSpPr>
        <p:spPr>
          <a:xfrm>
            <a:off x="5568840" y="1535040"/>
            <a:ext cx="2268000" cy="3031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400" spc="-1" strike="noStrike">
                <a:solidFill>
                  <a:schemeClr val="lt1"/>
                </a:solidFill>
                <a:latin typeface="Arial Black"/>
                <a:ea typeface="Microsoft YaHei"/>
              </a:rPr>
              <a:t>SAL</a:t>
            </a:r>
            <a:r>
              <a:rPr b="0" i="1" lang="pt-PT" sz="1400" spc="-1" strike="noStrike">
                <a:solidFill>
                  <a:schemeClr val="lt1"/>
                </a:solidFill>
                <a:latin typeface="Arial Black"/>
              </a:rPr>
              <a:t> ISLAND</a:t>
            </a:r>
            <a:endParaRPr b="0" lang="pt-PT" sz="1400" spc="-1" strike="noStrike">
              <a:solidFill>
                <a:srgbClr val="000000"/>
              </a:solidFill>
              <a:latin typeface="Arial"/>
            </a:endParaRPr>
          </a:p>
        </p:txBody>
      </p:sp>
      <p:pic>
        <p:nvPicPr>
          <p:cNvPr id="74" name="" descr=""/>
          <p:cNvPicPr/>
          <p:nvPr/>
        </p:nvPicPr>
        <p:blipFill>
          <a:blip r:embed="rId3"/>
          <a:stretch/>
        </p:blipFill>
        <p:spPr>
          <a:xfrm>
            <a:off x="10080" y="9000"/>
            <a:ext cx="1968480" cy="479160"/>
          </a:xfrm>
          <a:prstGeom prst="rect">
            <a:avLst/>
          </a:prstGeom>
          <a:ln w="0">
            <a:noFill/>
          </a:ln>
        </p:spPr>
      </p:pic>
      <p:pic>
        <p:nvPicPr>
          <p:cNvPr id="75" name="" descr=""/>
          <p:cNvPicPr/>
          <p:nvPr/>
        </p:nvPicPr>
        <p:blipFill>
          <a:blip r:embed="rId4"/>
          <a:stretch/>
        </p:blipFill>
        <p:spPr>
          <a:xfrm>
            <a:off x="5292000" y="7274880"/>
            <a:ext cx="1632600" cy="5306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6" name="Imagem 3" descr=""/>
          <p:cNvPicPr/>
          <p:nvPr/>
        </p:nvPicPr>
        <p:blipFill>
          <a:blip r:embed="rId1"/>
          <a:stretch/>
        </p:blipFill>
        <p:spPr>
          <a:xfrm>
            <a:off x="0" y="0"/>
            <a:ext cx="7947000" cy="9138240"/>
          </a:xfrm>
          <a:prstGeom prst="rect">
            <a:avLst/>
          </a:prstGeom>
          <a:ln w="0">
            <a:noFill/>
          </a:ln>
        </p:spPr>
      </p:pic>
      <p:sp>
        <p:nvSpPr>
          <p:cNvPr id="77" name="Right Triangle 40"/>
          <p:cNvSpPr/>
          <p:nvPr/>
        </p:nvSpPr>
        <p:spPr>
          <a:xfrm flipV="1">
            <a:off x="0" y="-13320"/>
            <a:ext cx="7947000" cy="56905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78" name="Right Triangle 41"/>
          <p:cNvSpPr/>
          <p:nvPr/>
        </p:nvSpPr>
        <p:spPr>
          <a:xfrm flipH="1" flipV="1">
            <a:off x="-5040" y="0"/>
            <a:ext cx="7947000" cy="26517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79" name="TextBox 9"/>
          <p:cNvSpPr/>
          <p:nvPr/>
        </p:nvSpPr>
        <p:spPr>
          <a:xfrm>
            <a:off x="5040" y="1152360"/>
            <a:ext cx="7900560" cy="55767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en-GB" sz="1200" spc="-1" strike="noStrike">
                <a:solidFill>
                  <a:schemeClr val="dk1"/>
                </a:solidFill>
                <a:latin typeface="Arial Narrow"/>
              </a:rPr>
              <a:t>ADDITIONAL INFORMATION:</a:t>
            </a:r>
            <a:endParaRPr b="0" lang="pt-PT" sz="1200" spc="-1" strike="noStrike">
              <a:solidFill>
                <a:srgbClr val="000000"/>
              </a:solidFill>
              <a:latin typeface="Arial"/>
            </a:endParaRPr>
          </a:p>
          <a:p>
            <a:pPr defTabSz="914400">
              <a:lnSpc>
                <a:spcPct val="100000"/>
              </a:lnSpc>
            </a:pPr>
            <a:r>
              <a:rPr b="1" lang="en-GB" sz="1200" spc="-1" strike="noStrike">
                <a:solidFill>
                  <a:schemeClr val="dk1"/>
                </a:solidFill>
                <a:latin typeface="Arial Narrow"/>
              </a:rPr>
              <a:t>» </a:t>
            </a:r>
            <a:r>
              <a:rPr b="0" lang="en-GB" sz="1200" spc="-1" strike="noStrike">
                <a:solidFill>
                  <a:schemeClr val="dk1"/>
                </a:solidFill>
                <a:latin typeface="Arial Narrow"/>
              </a:rPr>
              <a:t>Rates subject to change;</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 </a:t>
            </a:r>
            <a:r>
              <a:rPr b="0" lang="pt-PT" sz="1200" spc="-1" strike="noStrike">
                <a:solidFill>
                  <a:schemeClr val="dk1"/>
                </a:solidFill>
                <a:latin typeface="Arial Narrow"/>
              </a:rPr>
              <a:t>Programme subject to general conditions;</a:t>
            </a:r>
            <a:endParaRPr b="0" lang="pt-PT" sz="1200" spc="-1" strike="noStrike">
              <a:solidFill>
                <a:srgbClr val="000000"/>
              </a:solidFill>
              <a:latin typeface="Arial"/>
            </a:endParaRPr>
          </a:p>
          <a:p>
            <a:pPr defTabSz="914400">
              <a:lnSpc>
                <a:spcPct val="100000"/>
              </a:lnSpc>
            </a:pPr>
            <a:r>
              <a:rPr b="1" lang="en-GB" sz="1200" spc="-1" strike="noStrike">
                <a:solidFill>
                  <a:schemeClr val="dk1"/>
                </a:solidFill>
                <a:latin typeface="Arial Narrow"/>
              </a:rPr>
              <a:t>» </a:t>
            </a:r>
            <a:r>
              <a:rPr b="0" lang="en-GB" sz="1200" spc="-1" strike="noStrike">
                <a:solidFill>
                  <a:schemeClr val="dk1"/>
                </a:solidFill>
                <a:latin typeface="Arial Narrow"/>
              </a:rPr>
              <a:t>Limited places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 </a:t>
            </a:r>
            <a:r>
              <a:rPr b="0" lang="pt-PT" sz="1200" spc="-1" strike="noStrike">
                <a:solidFill>
                  <a:schemeClr val="dk1"/>
                </a:solidFill>
                <a:latin typeface="Arial Narrow"/>
              </a:rPr>
              <a:t>It may not be combined with other offers;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 </a:t>
            </a:r>
            <a:r>
              <a:rPr b="0" lang="pt-PT" sz="1200" spc="-1" strike="noStrike">
                <a:solidFill>
                  <a:schemeClr val="dk1"/>
                </a:solidFill>
                <a:latin typeface="Arial Narrow"/>
              </a:rPr>
              <a:t>This does not dispense with consulting the detailed programme;</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 </a:t>
            </a:r>
            <a:r>
              <a:rPr b="0" lang="pt-PT" sz="1200" spc="-1" strike="noStrike">
                <a:solidFill>
                  <a:schemeClr val="dk1"/>
                </a:solidFill>
                <a:latin typeface="Arial Narrow"/>
              </a:rPr>
              <a:t>Each passenger has the right to send baggage in three different ways: by air accompanied in the hold, by air unaccompanied and by sea unaccompanied;</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 </a:t>
            </a:r>
            <a:r>
              <a:rPr b="0" lang="pt-PT" sz="1200" spc="-1" strike="noStrike">
                <a:solidFill>
                  <a:schemeClr val="dk1"/>
                </a:solidFill>
                <a:latin typeface="Arial Narrow"/>
              </a:rPr>
              <a:t>The weight/volume of baggage in the accompanied air mode depends exclusively on the policy of each airline.</a:t>
            </a:r>
            <a:endParaRPr b="0" lang="pt-PT" sz="1200" spc="-1" strike="noStrike">
              <a:solidFill>
                <a:srgbClr val="000000"/>
              </a:solidFill>
              <a:latin typeface="Arial"/>
            </a:endParaRPr>
          </a:p>
          <a:p>
            <a:pPr defTabSz="914400">
              <a:lnSpc>
                <a:spcPct val="100000"/>
              </a:lnSpc>
            </a:pPr>
            <a:endParaRPr b="0" lang="pt-PT" sz="1200" spc="-1" strike="noStrike">
              <a:solidFill>
                <a:srgbClr val="000000"/>
              </a:solidFill>
              <a:latin typeface="Arial"/>
            </a:endParaRPr>
          </a:p>
          <a:p>
            <a:pPr defTabSz="914400">
              <a:lnSpc>
                <a:spcPct val="100000"/>
              </a:lnSpc>
            </a:pPr>
            <a:r>
              <a:rPr b="1" i="1" lang="en-GB" sz="1200" spc="-1" strike="noStrike">
                <a:solidFill>
                  <a:schemeClr val="dk1"/>
                </a:solidFill>
                <a:latin typeface="Arial Narrow"/>
              </a:rPr>
              <a:t>Baggage by sea:</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a:t>
            </a:r>
            <a:r>
              <a:rPr b="0" lang="pt-PT" sz="1200" spc="-1" strike="noStrike">
                <a:solidFill>
                  <a:schemeClr val="dk1"/>
                </a:solidFill>
                <a:latin typeface="Arial Narrow"/>
              </a:rPr>
              <a:t>  In order for cargo to be accepted under the «personal effects» heading, it must be palletised and properly identified</a:t>
            </a:r>
            <a:r>
              <a:rPr b="0" lang="pt-PT" sz="1200" spc="-1" strike="noStrike">
                <a:solidFill>
                  <a:schemeClr val="dk1"/>
                </a:solidFill>
                <a:latin typeface="Arial Narrow"/>
              </a:rPr>
              <a:t>;</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a:t>
            </a:r>
            <a:r>
              <a:rPr b="0" lang="pt-PT" sz="1200" spc="-1" strike="noStrike">
                <a:solidFill>
                  <a:schemeClr val="dk1"/>
                </a:solidFill>
                <a:latin typeface="Arial Narrow"/>
              </a:rPr>
              <a:t> Transport insurance is optional and is only issued when requested in writing before the shipment is closed;</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a:t>
            </a:r>
            <a:r>
              <a:rPr b="0" lang="pt-PT" sz="1200" spc="-1" strike="noStrike">
                <a:solidFill>
                  <a:schemeClr val="dk1"/>
                </a:solidFill>
                <a:latin typeface="Arial Narrow"/>
              </a:rPr>
              <a:t> Fragile and non-overlapping loads, as they limit the cargo space because they cannot carry other loads on top, will be charged at a height of 2.20 metres. Please take this into account when calculating transport;</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a:t>
            </a:r>
            <a:r>
              <a:rPr b="0" lang="pt-PT" sz="1200" spc="-1" strike="noStrike">
                <a:solidFill>
                  <a:schemeClr val="dk1"/>
                </a:solidFill>
                <a:latin typeface="Arial Narrow"/>
              </a:rPr>
              <a:t> T/T is the transit time estimated by the shipping company from the port of origin to the port of destination</a:t>
            </a:r>
            <a:r>
              <a:rPr b="0" lang="pt-PT" sz="1200" spc="-1" strike="noStrike">
                <a:solidFill>
                  <a:srgbClr val="ffffff"/>
                </a:solidFill>
                <a:latin typeface="Arial Narrow"/>
              </a:rPr>
              <a:t> and</a:t>
            </a:r>
            <a:r>
              <a:rPr b="0" lang="pt-PT" sz="1200" spc="-1" strike="noStrike">
                <a:solidFill>
                  <a:schemeClr val="dk1"/>
                </a:solidFill>
                <a:latin typeface="Arial Narrow"/>
              </a:rPr>
              <a:t> may vary without prior notice;</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rPr>
              <a:t>»</a:t>
            </a:r>
            <a:r>
              <a:rPr b="0" lang="pt-PT" sz="1200" spc="-1" strike="noStrike">
                <a:solidFill>
                  <a:schemeClr val="dk1"/>
                </a:solidFill>
                <a:latin typeface="Arial Narrow"/>
              </a:rPr>
              <a:t> For further information on the definitions of additional charges, please visit our website at </a:t>
            </a:r>
            <a:r>
              <a:rPr b="0" lang="pt-PT" sz="1200" spc="-1" strike="noStrike">
                <a:solidFill>
                  <a:schemeClr val="lt1"/>
                </a:solidFill>
                <a:latin typeface="Arial Narrow"/>
              </a:rPr>
              <a:t>www.multimar</a:t>
            </a:r>
            <a:r>
              <a:rPr b="0" i="1" lang="pt-PT" sz="1200" spc="-1" strike="noStrike">
                <a:solidFill>
                  <a:schemeClr val="lt1"/>
                </a:solidFill>
                <a:latin typeface="Arial Narrow"/>
              </a:rPr>
              <a:t>.pt</a:t>
            </a:r>
            <a:r>
              <a:rPr b="0" lang="pt-PT" sz="1200" spc="-1" strike="noStrike">
                <a:solidFill>
                  <a:schemeClr val="dk1"/>
                </a:solidFill>
                <a:latin typeface="Arial Narrow"/>
              </a:rPr>
              <a:t>/glossário/;</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Transport insurance will only be taken out with prior written request to BOX TRAVEL in advance.</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General Conditions of Transport</a:t>
            </a:r>
            <a:r>
              <a:rPr b="0" lang="en-US" sz="1200" spc="-1" strike="noStrike">
                <a:solidFill>
                  <a:schemeClr val="dk1"/>
                </a:solidFill>
                <a:latin typeface="Arial Narrow"/>
                <a:ea typeface="Microsoft YaHei"/>
              </a:rPr>
              <a:t>:</a:t>
            </a:r>
            <a:endParaRPr b="0" lang="pt-PT" sz="1200" spc="-1" strike="noStrike">
              <a:solidFill>
                <a:srgbClr val="000000"/>
              </a:solidFill>
              <a:latin typeface="Arial"/>
            </a:endParaRPr>
          </a:p>
          <a:p>
            <a:pPr marL="457200"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Weight/Volume: baggage must not exceed 1 m3 or 1 tonne as shown in the tender;</a:t>
            </a:r>
            <a:endParaRPr b="0" lang="pt-PT" sz="1200" spc="-1" strike="noStrike">
              <a:solidFill>
                <a:srgbClr val="000000"/>
              </a:solidFill>
              <a:latin typeface="Arial"/>
            </a:endParaRPr>
          </a:p>
          <a:p>
            <a:pPr marL="457200"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Occupancy: baggage must not exceed the linear dimensions indicated in the tender;</a:t>
            </a:r>
            <a:endParaRPr b="0" lang="pt-PT" sz="1200" spc="-1" strike="noStrike">
              <a:solidFill>
                <a:srgbClr val="000000"/>
              </a:solidFill>
              <a:latin typeface="Arial"/>
            </a:endParaRPr>
          </a:p>
          <a:p>
            <a:pPr marL="457200" defTabSz="914400">
              <a:lnSpc>
                <a:spcPct val="100000"/>
              </a:lnSpc>
            </a:pPr>
            <a:r>
              <a:rPr b="0" lang="pt-PT" sz="1200" spc="-1" strike="noStrike">
                <a:solidFill>
                  <a:schemeClr val="lt1">
                    <a:lumMod val="85000"/>
                  </a:schemeClr>
                </a:solidFill>
                <a:latin typeface="Arial Narrow"/>
                <a:ea typeface="Microsoft YaHei"/>
              </a:rPr>
              <a:t>■</a:t>
            </a:r>
            <a:r>
              <a:rPr b="0"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Packages with extra dimensions or weight are subject to an additional charge. BOX TRAVEL will confirm the amount after checking the characteristics of the baggage</a:t>
            </a:r>
            <a:r>
              <a:rPr b="0" lang="en-US" sz="1200" spc="-1" strike="noStrike">
                <a:solidFill>
                  <a:schemeClr val="dk1"/>
                </a:solidFill>
                <a:latin typeface="Arial Narrow"/>
                <a:ea typeface="Microsoft YaHei"/>
              </a:rPr>
              <a:t>.</a:t>
            </a:r>
            <a:endParaRPr b="0" lang="pt-PT" sz="1200" spc="-1" strike="noStrike">
              <a:solidFill>
                <a:srgbClr val="000000"/>
              </a:solidFill>
              <a:latin typeface="Arial"/>
            </a:endParaRPr>
          </a:p>
          <a:p>
            <a:pPr marL="457200" defTabSz="914400">
              <a:lnSpc>
                <a:spcPct val="100000"/>
              </a:lnSpc>
            </a:pP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Any other billing concept not mentioned in this offer is not included;</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Any delays, stoppages, storage and additional inspections will be invoiced if they are not explicitly included in the quote provided;</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It is understood and agreed that the customer will be responsible for freight and additional charges applicable to bookings and shipments made in accordance with this quotation or contract, even if the respective company is not listed as the booking executor, shipper/receiver or other party on the bill of lading.</a:t>
            </a:r>
            <a:endParaRPr b="0" lang="pt-PT" sz="1200" spc="-1" strike="noStrike">
              <a:solidFill>
                <a:srgbClr val="000000"/>
              </a:solidFill>
              <a:latin typeface="Arial"/>
            </a:endParaRPr>
          </a:p>
        </p:txBody>
      </p:sp>
      <p:sp>
        <p:nvSpPr>
          <p:cNvPr id="80" name="TextBox 7"/>
          <p:cNvSpPr/>
          <p:nvPr/>
        </p:nvSpPr>
        <p:spPr>
          <a:xfrm>
            <a:off x="6540840" y="23040"/>
            <a:ext cx="140616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FROM</a:t>
            </a:r>
            <a:endParaRPr b="0" lang="pt-PT" sz="2400" spc="-1" strike="noStrike">
              <a:solidFill>
                <a:srgbClr val="000000"/>
              </a:solidFill>
              <a:latin typeface="Arial"/>
            </a:endParaRPr>
          </a:p>
        </p:txBody>
      </p:sp>
      <p:sp>
        <p:nvSpPr>
          <p:cNvPr id="81" name="TextBox 7"/>
          <p:cNvSpPr/>
          <p:nvPr/>
        </p:nvSpPr>
        <p:spPr>
          <a:xfrm>
            <a:off x="5964840" y="685800"/>
            <a:ext cx="195696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82" name="TextBox 7"/>
          <p:cNvSpPr/>
          <p:nvPr/>
        </p:nvSpPr>
        <p:spPr>
          <a:xfrm>
            <a:off x="6417720" y="1004760"/>
            <a:ext cx="1506240" cy="27324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included</a:t>
            </a:r>
            <a:endParaRPr b="0" lang="pt-PT" sz="1200" spc="-1" strike="noStrike">
              <a:solidFill>
                <a:srgbClr val="000000"/>
              </a:solidFill>
              <a:latin typeface="Arial"/>
            </a:endParaRPr>
          </a:p>
        </p:txBody>
      </p:sp>
      <p:pic>
        <p:nvPicPr>
          <p:cNvPr id="83" name="" descr=""/>
          <p:cNvPicPr/>
          <p:nvPr/>
        </p:nvPicPr>
        <p:blipFill>
          <a:blip r:embed="rId2"/>
          <a:stretch/>
        </p:blipFill>
        <p:spPr>
          <a:xfrm>
            <a:off x="4320000" y="-3600"/>
            <a:ext cx="1776240" cy="2196720"/>
          </a:xfrm>
          <a:prstGeom prst="rect">
            <a:avLst/>
          </a:prstGeom>
          <a:ln w="0">
            <a:noFill/>
          </a:ln>
        </p:spPr>
      </p:pic>
      <p:sp>
        <p:nvSpPr>
          <p:cNvPr id="84" name="TextBox 4"/>
          <p:cNvSpPr/>
          <p:nvPr/>
        </p:nvSpPr>
        <p:spPr>
          <a:xfrm>
            <a:off x="5568840" y="1535040"/>
            <a:ext cx="2268000" cy="3031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400" spc="-1" strike="noStrike">
                <a:solidFill>
                  <a:schemeClr val="lt1"/>
                </a:solidFill>
                <a:latin typeface="Arial Black"/>
                <a:ea typeface="Microsoft YaHei"/>
              </a:rPr>
              <a:t>SAL</a:t>
            </a:r>
            <a:r>
              <a:rPr b="0" i="1" lang="pt-PT" sz="1400" spc="-1" strike="noStrike">
                <a:solidFill>
                  <a:schemeClr val="lt1"/>
                </a:solidFill>
                <a:latin typeface="Arial Black"/>
              </a:rPr>
              <a:t> ISLAND</a:t>
            </a:r>
            <a:endParaRPr b="0" lang="pt-PT" sz="1400" spc="-1" strike="noStrike">
              <a:solidFill>
                <a:srgbClr val="000000"/>
              </a:solidFill>
              <a:latin typeface="Arial"/>
            </a:endParaRPr>
          </a:p>
        </p:txBody>
      </p:sp>
      <p:sp>
        <p:nvSpPr>
          <p:cNvPr id="85" name=""/>
          <p:cNvSpPr/>
          <p:nvPr/>
        </p:nvSpPr>
        <p:spPr>
          <a:xfrm flipV="1">
            <a:off x="0" y="-2160"/>
            <a:ext cx="3420720" cy="12589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pic>
        <p:nvPicPr>
          <p:cNvPr id="86" name="" descr=""/>
          <p:cNvPicPr/>
          <p:nvPr/>
        </p:nvPicPr>
        <p:blipFill>
          <a:blip r:embed="rId3"/>
          <a:stretch/>
        </p:blipFill>
        <p:spPr>
          <a:xfrm>
            <a:off x="10440" y="9000"/>
            <a:ext cx="1968480" cy="479160"/>
          </a:xfrm>
          <a:prstGeom prst="rect">
            <a:avLst/>
          </a:prstGeom>
          <a:ln w="0">
            <a:noFill/>
          </a:ln>
        </p:spPr>
      </p:pic>
      <p:sp>
        <p:nvSpPr>
          <p:cNvPr id="87" name="TextBox 11"/>
          <p:cNvSpPr/>
          <p:nvPr/>
        </p:nvSpPr>
        <p:spPr>
          <a:xfrm>
            <a:off x="7200" y="662040"/>
            <a:ext cx="44269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88" name="Decágono 27"/>
          <p:cNvSpPr/>
          <p:nvPr/>
        </p:nvSpPr>
        <p:spPr>
          <a:xfrm>
            <a:off x="185760" y="74160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89" name="Decágono 1"/>
          <p:cNvSpPr/>
          <p:nvPr/>
        </p:nvSpPr>
        <p:spPr>
          <a:xfrm>
            <a:off x="149760" y="74196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90" name="TextBox 2"/>
          <p:cNvSpPr/>
          <p:nvPr/>
        </p:nvSpPr>
        <p:spPr>
          <a:xfrm>
            <a:off x="7200" y="662400"/>
            <a:ext cx="44269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91" name="Rectângulo 1"/>
          <p:cNvSpPr/>
          <p:nvPr/>
        </p:nvSpPr>
        <p:spPr>
          <a:xfrm rot="16200000">
            <a:off x="7392960" y="10159200"/>
            <a:ext cx="10753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92" name="Table 2"/>
          <p:cNvGraphicFramePr/>
          <p:nvPr/>
        </p:nvGraphicFramePr>
        <p:xfrm>
          <a:off x="19800" y="7308720"/>
          <a:ext cx="7931160" cy="227376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gn="ctr" defTabSz="914400">
                        <a:lnSpc>
                          <a:spcPct val="100000"/>
                        </a:lnSpc>
                        <a:tabLst>
                          <a:tab algn="l" pos="0"/>
                        </a:tabLst>
                      </a:pPr>
                      <a:r>
                        <a:rPr b="1" i="1" lang="pt-PT" sz="1400" spc="-1" strike="noStrike">
                          <a:solidFill>
                            <a:schemeClr val="accent6">
                              <a:lumMod val="60000"/>
                              <a:lumOff val="40000"/>
                            </a:schemeClr>
                          </a:solidFill>
                          <a:latin typeface="Franklin Gothic Book"/>
                        </a:rPr>
                        <a:t>GENERAL INFORMATION    </a:t>
                      </a:r>
                      <a:endParaRPr b="0" lang="pt-PT" sz="1400" spc="-1" strike="noStrike">
                        <a:solidFill>
                          <a:srgbClr val="000000"/>
                        </a:solidFill>
                        <a:latin typeface="Times New Roman"/>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defTabSz="914400">
                        <a:lnSpc>
                          <a:spcPct val="100000"/>
                        </a:lnSpc>
                      </a:pPr>
                      <a:r>
                        <a:rPr b="0" i="1" lang="pt-PT" sz="800" spc="-1" strike="noStrike">
                          <a:solidFill>
                            <a:schemeClr val="lt1"/>
                          </a:solidFill>
                          <a:latin typeface="Arial"/>
                        </a:rPr>
                        <a:t>Price  valid up to</a:t>
                      </a:r>
                      <a:endParaRPr b="0" lang="pt-PT" sz="800" spc="-1" strike="noStrike">
                        <a:solidFill>
                          <a:srgbClr val="000000"/>
                        </a:solidFill>
                        <a:latin typeface="Times New Roman"/>
                      </a:endParaRPr>
                    </a:p>
                    <a:p>
                      <a:pPr algn="ctr" defTabSz="914400">
                        <a:lnSpc>
                          <a:spcPct val="100000"/>
                        </a:lnSpc>
                      </a:pPr>
                      <a:r>
                        <a:rPr b="0" i="1" lang="pt-PT" sz="800" spc="-1" strike="noStrike">
                          <a:solidFill>
                            <a:schemeClr val="lt1"/>
                          </a:solidFill>
                          <a:latin typeface="Arial"/>
                        </a:rPr>
                        <a:t> </a:t>
                      </a:r>
                      <a:r>
                        <a:rPr b="0" i="1" lang="pt-PT" sz="800" spc="-1" strike="noStrike">
                          <a:solidFill>
                            <a:schemeClr val="lt1"/>
                          </a:solidFill>
                          <a:latin typeface="Arial"/>
                        </a:rPr>
                        <a:t>31 Dec 2024</a:t>
                      </a:r>
                      <a:endParaRPr b="0" lang="pt-PT" sz="800" spc="-1" strike="noStrike">
                        <a:solidFill>
                          <a:srgbClr val="000000"/>
                        </a:solidFill>
                        <a:latin typeface="Times New Roman"/>
                      </a:endParaRPr>
                    </a:p>
                    <a:p>
                      <a:pPr algn="ctr" defTabSz="914400">
                        <a:lnSpc>
                          <a:spcPct val="100000"/>
                        </a:lnSpc>
                      </a:pPr>
                      <a:endParaRPr b="0" lang="pt-PT" sz="800" spc="-1" strike="noStrike">
                        <a:solidFill>
                          <a:srgbClr val="000000"/>
                        </a:solidFill>
                        <a:latin typeface="Times New Roman"/>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sp>
        <p:nvSpPr>
          <p:cNvPr id="93" name="Rectângulo 2"/>
          <p:cNvSpPr/>
          <p:nvPr/>
        </p:nvSpPr>
        <p:spPr>
          <a:xfrm>
            <a:off x="419760" y="7718760"/>
            <a:ext cx="7479000" cy="17312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defTabSz="914400">
              <a:lnSpc>
                <a:spcPct val="100000"/>
              </a:lnSpc>
            </a:pPr>
            <a:r>
              <a:rPr b="0" lang="pt-PT" sz="1000" spc="-1" strike="noStrike">
                <a:solidFill>
                  <a:schemeClr val="dk1"/>
                </a:solidFill>
                <a:latin typeface="Arial Narrow"/>
                <a:ea typeface="Microsoft YaHei"/>
              </a:rPr>
              <a:t>1. Purchasing products or services of BOX TRAVEL entitle you to accumulate points that can be exchanged for package trips, sea or air freight for shipping, according to the points conversion table of BOX TRAVEL</a:t>
            </a:r>
            <a:r>
              <a:rPr b="0" i="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ts val="499"/>
              </a:lnSpc>
            </a:pP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2. . Every € paid for an airline ticket through BOX TRAVEL is equivalent to one point. Sending a package entitles you to 5 points.  Accumulated points can be converted into products or services of BOX TRAVEL, according to the points conversion table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 </a:t>
            </a:r>
            <a:r>
              <a:rPr b="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3. Shipments have their origin and destination indicated in the following link: www.multimar.pt/cargo/</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Customers can join and share points with a view to acquiring  products or services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The price of the airline ticket + travel insurance + airport taxes + hand luggage + hold baggage are included in the price of the offer</a:t>
            </a:r>
            <a:r>
              <a:rPr b="0"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for Customs at origin and destination, collection and delivery of baggage [ home or company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For air travel, the detailed programme, general conditions and other useful information, please consult the following link: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All bookings made online (www.multimar.pt/flhght/form</a:t>
            </a:r>
            <a:r>
              <a:rPr b="0" lang="pt-PT" sz="1000" spc="-1" strike="noStrike" u="sng">
                <a:solidFill>
                  <a:schemeClr val="dk1"/>
                </a:solidFill>
                <a:uFillTx/>
                <a:latin typeface="Arial Narrow"/>
                <a:ea typeface="Microsoft YaHei"/>
              </a:rPr>
              <a:t>/</a:t>
            </a:r>
            <a:r>
              <a:rPr b="0" lang="en-US" sz="1100" spc="-1" strike="noStrike">
                <a:solidFill>
                  <a:schemeClr val="dk1"/>
                </a:solidFill>
                <a:latin typeface="Arial Narrow"/>
                <a:ea typeface="Microsoft YaHei"/>
              </a:rPr>
              <a:t>) benefit from a 2% discount on the package trip price</a:t>
            </a:r>
            <a:r>
              <a:rPr b="0" lang="pt-PT" sz="1000" spc="-1" strike="noStrike">
                <a:solidFill>
                  <a:schemeClr val="dk1"/>
                </a:solidFill>
                <a:latin typeface="Arial Narrow"/>
                <a:ea typeface="Microsoft YaHei"/>
              </a:rPr>
              <a:t>. </a:t>
            </a:r>
            <a:endParaRPr b="0" lang="pt-PT" sz="1000" spc="-1" strike="noStrike">
              <a:solidFill>
                <a:srgbClr val="000000"/>
              </a:solidFill>
              <a:latin typeface="Arial"/>
            </a:endParaRPr>
          </a:p>
        </p:txBody>
      </p:sp>
      <p:graphicFrame>
        <p:nvGraphicFramePr>
          <p:cNvPr id="94" name="Table 3"/>
          <p:cNvGraphicFramePr/>
          <p:nvPr/>
        </p:nvGraphicFramePr>
        <p:xfrm>
          <a:off x="19440" y="9454680"/>
          <a:ext cx="7773840" cy="84744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PRICE P/PAX</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defTabSz="914400">
                        <a:lnSpc>
                          <a:spcPct val="100000"/>
                        </a:lnSpc>
                      </a:pPr>
                      <a:r>
                        <a:rPr b="0" lang="pt-PT" sz="1000" spc="-1" strike="noStrike">
                          <a:solidFill>
                            <a:schemeClr val="lt1"/>
                          </a:solidFill>
                          <a:latin typeface="Franklin Gothic Book"/>
                        </a:rPr>
                        <a:t>GROUP SIZE</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defTabSz="914400">
                        <a:lnSpc>
                          <a:spcPct val="100000"/>
                        </a:lnSpc>
                      </a:pPr>
                      <a:r>
                        <a:rPr b="0" lang="pt-PT" sz="1100" spc="-1" strike="noStrike">
                          <a:solidFill>
                            <a:schemeClr val="lt1"/>
                          </a:solidFill>
                          <a:latin typeface="Franklin Gothic Book"/>
                        </a:rPr>
                        <a:t>Note estadia</a:t>
                      </a:r>
                      <a:endParaRPr b="0" lang="pt-PT" sz="11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000" spc="-1" strike="noStrike">
                          <a:solidFill>
                            <a:schemeClr val="lt1"/>
                          </a:solidFill>
                          <a:latin typeface="Franklin Gothic Book"/>
                        </a:rPr>
                        <a:t>Additional</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ct val="100000"/>
                        </a:lnSpc>
                      </a:pPr>
                      <a:r>
                        <a:rPr b="0" lang="pt-PT" sz="1200" spc="-1" strike="noStrike">
                          <a:solidFill>
                            <a:schemeClr val="lt1"/>
                          </a:solidFill>
                          <a:latin typeface="Franklin Gothic Book"/>
                        </a:rPr>
                        <a:t>ADULTS</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graphicFrame>
        <p:nvGraphicFramePr>
          <p:cNvPr id="95" name=""/>
          <p:cNvGraphicFramePr/>
          <p:nvPr/>
        </p:nvGraphicFramePr>
        <p:xfrm>
          <a:off x="14760" y="1032912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Times New Roman"/>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Times New Roman"/>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pic>
        <p:nvPicPr>
          <p:cNvPr id="96" name="" descr=""/>
          <p:cNvPicPr/>
          <p:nvPr/>
        </p:nvPicPr>
        <p:blipFill>
          <a:blip r:embed="rId4"/>
          <a:stretch/>
        </p:blipFill>
        <p:spPr>
          <a:xfrm>
            <a:off x="5302440" y="7278480"/>
            <a:ext cx="1632600" cy="53064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7" name="Imagem 3" descr=""/>
          <p:cNvPicPr/>
          <p:nvPr/>
        </p:nvPicPr>
        <p:blipFill>
          <a:blip r:embed="rId1"/>
          <a:stretch/>
        </p:blipFill>
        <p:spPr>
          <a:xfrm>
            <a:off x="0" y="0"/>
            <a:ext cx="7947000" cy="9138240"/>
          </a:xfrm>
          <a:prstGeom prst="rect">
            <a:avLst/>
          </a:prstGeom>
          <a:ln w="0">
            <a:noFill/>
          </a:ln>
        </p:spPr>
      </p:pic>
      <p:sp>
        <p:nvSpPr>
          <p:cNvPr id="98" name="Right Triangle 40"/>
          <p:cNvSpPr/>
          <p:nvPr/>
        </p:nvSpPr>
        <p:spPr>
          <a:xfrm flipV="1">
            <a:off x="0" y="-13320"/>
            <a:ext cx="7947000" cy="56905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99" name="Right Triangle 41"/>
          <p:cNvSpPr/>
          <p:nvPr/>
        </p:nvSpPr>
        <p:spPr>
          <a:xfrm flipH="1" flipV="1">
            <a:off x="-5040" y="0"/>
            <a:ext cx="7947000" cy="26517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100" name="TextBox 9"/>
          <p:cNvSpPr/>
          <p:nvPr/>
        </p:nvSpPr>
        <p:spPr>
          <a:xfrm>
            <a:off x="218160" y="1801440"/>
            <a:ext cx="7597800" cy="5664600"/>
          </a:xfrm>
          <a:prstGeom prst="rect">
            <a:avLst/>
          </a:prstGeom>
          <a:noFill/>
          <a:ln w="0">
            <a:noFill/>
          </a:ln>
        </p:spPr>
        <p:style>
          <a:lnRef idx="0"/>
          <a:fillRef idx="0"/>
          <a:effectRef idx="0"/>
          <a:fontRef idx="minor"/>
        </p:style>
        <p:txBody>
          <a:bodyPr lIns="90000" rIns="90000" tIns="45000" bIns="45000" anchor="t">
            <a:spAutoFit/>
          </a:bodyPr>
          <a:p>
            <a:pPr defTabSz="914400">
              <a:lnSpc>
                <a:spcPts val="1199"/>
              </a:lnSpc>
            </a:pP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rPr>
              <a:t>Conditions if you wish to proceed with the booking confirmation:</a:t>
            </a: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rPr>
              <a:t>»</a:t>
            </a:r>
            <a:r>
              <a:rPr b="0" lang="pt-PT" sz="1100" spc="-1" strike="noStrike">
                <a:solidFill>
                  <a:schemeClr val="dk1"/>
                </a:solidFill>
                <a:latin typeface="Arial Narrow"/>
              </a:rPr>
              <a:t> Signal the same on a date and for an amount to be indicated, equivalent to €75.00 excluding taxes, on the date of confirmation of the booking, to the following bank accounts:</a:t>
            </a:r>
            <a:endParaRPr b="0" lang="pt-PT" sz="1100" spc="-1" strike="noStrike">
              <a:solidFill>
                <a:srgbClr val="000000"/>
              </a:solidFill>
              <a:latin typeface="Arial"/>
            </a:endParaRPr>
          </a:p>
          <a:p>
            <a:pPr defTabSz="914400">
              <a:lnSpc>
                <a:spcPts val="1199"/>
              </a:lnSpc>
            </a:pPr>
            <a:r>
              <a:rPr b="0" lang="pt-PT" sz="1100" spc="-1" strike="noStrike">
                <a:solidFill>
                  <a:schemeClr val="dk1"/>
                </a:solidFill>
                <a:latin typeface="Arial Narrow"/>
              </a:rPr>
              <a:t>1. Europe:</a:t>
            </a:r>
            <a:endParaRPr b="0" lang="pt-PT" sz="1100" spc="-1" strike="noStrike">
              <a:solidFill>
                <a:srgbClr val="000000"/>
              </a:solidFill>
              <a:latin typeface="Arial"/>
            </a:endParaRPr>
          </a:p>
          <a:p>
            <a:pPr defTabSz="914400">
              <a:lnSpc>
                <a:spcPct val="100000"/>
              </a:lnSpc>
            </a:pPr>
            <a:r>
              <a:rPr b="1" lang="pt-PT" sz="1100" spc="-1" strike="noStrike">
                <a:solidFill>
                  <a:schemeClr val="dk1"/>
                </a:solidFill>
                <a:latin typeface="Arial Narrow"/>
                <a:ea typeface="Microsoft YaHei"/>
              </a:rPr>
              <a:t>Bank</a:t>
            </a:r>
            <a:r>
              <a:rPr b="0" lang="pt-PT" sz="1100" spc="-1" strike="noStrike">
                <a:solidFill>
                  <a:schemeClr val="dk1"/>
                </a:solidFill>
                <a:latin typeface="Arial Narrow"/>
                <a:ea typeface="Microsoft YaHei"/>
              </a:rPr>
              <a:t>: Novo Banco Portugal</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Calibri"/>
                <a:ea typeface="Calibri"/>
              </a:rPr>
              <a:t>Currency</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 EUR</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Calibri"/>
                <a:ea typeface="Calibri"/>
              </a:rPr>
              <a:t>Nº da Conta</a:t>
            </a:r>
            <a:r>
              <a:rPr b="0" lang="pt-PT" sz="1100" spc="-1" strike="noStrike">
                <a:solidFill>
                  <a:schemeClr val="dk1"/>
                </a:solidFill>
                <a:latin typeface="Arial Narrow"/>
                <a:ea typeface="Calibri"/>
              </a:rPr>
              <a:t>: 0005 7056 7193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NIB</a:t>
            </a:r>
            <a:r>
              <a:rPr b="0" lang="pt-PT" sz="1100" spc="-1" strike="noStrike">
                <a:solidFill>
                  <a:schemeClr val="dk1"/>
                </a:solidFill>
                <a:latin typeface="Arial Narrow"/>
                <a:ea typeface="Calibri"/>
              </a:rPr>
              <a:t>: 0007 0000 00570567193 23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IBAN: </a:t>
            </a:r>
            <a:r>
              <a:rPr b="0" lang="pt-PT" sz="1100" spc="-1" strike="noStrike">
                <a:solidFill>
                  <a:schemeClr val="dk1"/>
                </a:solidFill>
                <a:latin typeface="Arial Narrow"/>
                <a:ea typeface="Calibri"/>
              </a:rPr>
              <a:t>PT50 0007 0000 0057 0567 1932 3</a:t>
            </a:r>
            <a:r>
              <a:rPr b="1" lang="pt-PT" sz="1100" spc="-1" strike="noStrike">
                <a:solidFill>
                  <a:schemeClr val="dk1"/>
                </a:solidFill>
                <a:latin typeface="Arial Narrow"/>
                <a:ea typeface="Calibri"/>
              </a:rPr>
              <a:t> </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 BIC: BESCPTPL</a:t>
            </a:r>
            <a:endParaRPr b="0" lang="pt-PT" sz="1100" spc="-1" strike="noStrike">
              <a:solidFill>
                <a:srgbClr val="000000"/>
              </a:solidFill>
              <a:latin typeface="Arial"/>
            </a:endParaRPr>
          </a:p>
          <a:p>
            <a:pPr defTabSz="914400">
              <a:lnSpc>
                <a:spcPts val="1199"/>
              </a:lnSpc>
              <a:tabLst>
                <a:tab algn="l" pos="0"/>
              </a:tabLst>
            </a:pP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Calibri"/>
              </a:rPr>
              <a:t>2. Cabo Verde:</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Bank</a:t>
            </a:r>
            <a:r>
              <a:rPr b="0" lang="pt-PT" sz="1100" spc="-1" strike="noStrike">
                <a:solidFill>
                  <a:schemeClr val="dk1"/>
                </a:solidFill>
                <a:latin typeface="Arial Narrow"/>
                <a:ea typeface="Microsoft YaHei"/>
              </a:rPr>
              <a:t>: Banco </a:t>
            </a:r>
            <a:r>
              <a:rPr b="0" i="1" lang="pt-PT" sz="1100" spc="-1" strike="noStrike">
                <a:solidFill>
                  <a:schemeClr val="dk1"/>
                </a:solidFill>
                <a:latin typeface="Arial Narrow"/>
                <a:ea typeface="Microsoft YaHei"/>
              </a:rPr>
              <a:t>BAI</a:t>
            </a:r>
            <a:r>
              <a:rPr b="0" lang="pt-PT" sz="1100" spc="-1" strike="noStrike">
                <a:solidFill>
                  <a:schemeClr val="dk1"/>
                </a:solidFill>
                <a:latin typeface="Arial Narrow"/>
                <a:ea typeface="Microsoft YaHei"/>
              </a:rPr>
              <a:t> Cabo Verde</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Calibri"/>
                <a:ea typeface="Calibri"/>
              </a:rPr>
              <a:t>Currency</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 EUR</a:t>
            </a: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Microsoft YaHei"/>
              </a:rPr>
              <a:t>Nº da conta: 1001 0001 5496 010;</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NIB: 0008 1001 0001 5496 0100 4;</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IBAN: CV64 0008 1001 0001 5496 0100 4</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BAIPCVCV</a:t>
            </a:r>
            <a:endParaRPr b="0" lang="pt-PT" sz="1100" spc="-1" strike="noStrike">
              <a:solidFill>
                <a:srgbClr val="000000"/>
              </a:solidFill>
              <a:latin typeface="Arial"/>
            </a:endParaRPr>
          </a:p>
          <a:p>
            <a:pPr defTabSz="914400">
              <a:lnSpc>
                <a:spcPct val="100000"/>
              </a:lnSpc>
              <a:tabLst>
                <a:tab algn="l" pos="0"/>
              </a:tabLst>
            </a:pP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Inform the name of the passenger up to 25 days before the date of departure. Reference date for prices entered on the web platform</a:t>
            </a:r>
            <a:r>
              <a:rPr b="0" lang="pt-PT" sz="1100" spc="-1" strike="noStrike">
                <a:solidFill>
                  <a:schemeClr val="dk1"/>
                </a:solidFill>
                <a:latin typeface="Arial Narrow"/>
                <a:ea typeface="Calibri"/>
              </a:rPr>
              <a:t>;</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Pay the remaining amount for ticketing up to 12 days before departure;</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For travel dates of less than 25 days, a reservation must be requested using the following form: www.multimar.pt/flhght/</a:t>
            </a:r>
            <a:r>
              <a:rPr b="0" lang="en-US" sz="1100" spc="-1" strike="noStrike">
                <a:solidFill>
                  <a:schemeClr val="dk1"/>
                </a:solidFill>
                <a:latin typeface="Arial Narrow"/>
                <a:ea typeface="Microsoft YaHei"/>
              </a:rPr>
              <a:t>form/</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Failure to comply with any of the above conditions will result in automatic cancellation of the booking.</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Benefits:</a:t>
            </a: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Guaranteed space and price maintenance;</a:t>
            </a: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 of flights without penalty, subject to availability and confirmation of space, until tickets are issued;</a:t>
            </a: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 of passenger names without penalty, until tickets are issued.</a:t>
            </a:r>
            <a:endParaRPr b="0" lang="pt-PT" sz="1100" spc="-1" strike="noStrike">
              <a:solidFill>
                <a:srgbClr val="000000"/>
              </a:solidFill>
              <a:latin typeface="Arial"/>
            </a:endParaRPr>
          </a:p>
          <a:p>
            <a:pPr defTabSz="914400">
              <a:lnSpc>
                <a:spcPts val="1199"/>
              </a:lnSpc>
              <a:tabLst>
                <a:tab algn="l" pos="0"/>
              </a:tabLst>
            </a:pP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Changes and cancellations:</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Any changes to flights or names after the tickets have been issued will incur a fee of €50.00/Pax</a:t>
            </a:r>
            <a:r>
              <a:rPr b="0" lang="pt-PT" sz="1100" spc="-1" strike="noStrike">
                <a:solidFill>
                  <a:schemeClr val="dk1"/>
                </a:solidFill>
                <a:latin typeface="Arial Narrow"/>
                <a:ea typeface="Microsoft YaHei"/>
              </a:rPr>
              <a:t>;</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Total or partial cancellation of the group is permitted up to 30 days before departure. Any cancellations after this deadline will result in the non-refund of the amounts already paid</a:t>
            </a:r>
            <a:r>
              <a:rPr b="0" lang="pt-PT" sz="1100" spc="-1" strike="noStrike">
                <a:solidFill>
                  <a:schemeClr val="dk1"/>
                </a:solidFill>
                <a:latin typeface="Arial Narrow"/>
                <a:ea typeface="Microsoft YaHei"/>
              </a:rPr>
              <a:t>.</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Payments</a:t>
            </a:r>
            <a:endParaRPr b="0" lang="pt-PT" sz="1100" spc="-1" strike="noStrike">
              <a:solidFill>
                <a:srgbClr val="000000"/>
              </a:solidFill>
              <a:latin typeface="Arial"/>
            </a:endParaRPr>
          </a:p>
          <a:p>
            <a:pPr defTabSz="914400">
              <a:lnSpc>
                <a:spcPts val="1199"/>
              </a:lnSpc>
              <a:tabLst>
                <a:tab algn="l" pos="0"/>
              </a:tabLst>
            </a:pPr>
            <a:r>
              <a:rPr b="0" lang="pt-PT" sz="1100" spc="-1" strike="noStrike">
                <a:solidFill>
                  <a:schemeClr val="dk1"/>
                </a:solidFill>
                <a:latin typeface="Arial Narrow"/>
                <a:ea typeface="Microsoft YaHei"/>
              </a:rPr>
              <a:t>All payments are made by bank transfer or deposit to the bank account indicated by BOX TRAVEL, and a copy of the receipt must be sent, identifying the client:</a:t>
            </a:r>
            <a:endParaRPr b="0" lang="pt-PT" sz="1100" spc="-1" strike="noStrike">
              <a:solidFill>
                <a:srgbClr val="000000"/>
              </a:solidFill>
              <a:latin typeface="Arial"/>
            </a:endParaRPr>
          </a:p>
        </p:txBody>
      </p:sp>
      <p:sp>
        <p:nvSpPr>
          <p:cNvPr id="101" name="TextBox 7"/>
          <p:cNvSpPr/>
          <p:nvPr/>
        </p:nvSpPr>
        <p:spPr>
          <a:xfrm>
            <a:off x="6540840" y="23040"/>
            <a:ext cx="140616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FROM</a:t>
            </a:r>
            <a:endParaRPr b="0" lang="pt-PT" sz="2400" spc="-1" strike="noStrike">
              <a:solidFill>
                <a:srgbClr val="000000"/>
              </a:solidFill>
              <a:latin typeface="Arial"/>
            </a:endParaRPr>
          </a:p>
        </p:txBody>
      </p:sp>
      <p:sp>
        <p:nvSpPr>
          <p:cNvPr id="102" name="TextBox 7"/>
          <p:cNvSpPr/>
          <p:nvPr/>
        </p:nvSpPr>
        <p:spPr>
          <a:xfrm>
            <a:off x="5964840" y="685800"/>
            <a:ext cx="195696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103" name="TextBox 7"/>
          <p:cNvSpPr/>
          <p:nvPr/>
        </p:nvSpPr>
        <p:spPr>
          <a:xfrm>
            <a:off x="6417720" y="896760"/>
            <a:ext cx="150624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included</a:t>
            </a:r>
            <a:endParaRPr b="0" lang="pt-PT" sz="1200" spc="-1" strike="noStrike">
              <a:solidFill>
                <a:srgbClr val="000000"/>
              </a:solidFill>
              <a:latin typeface="Arial"/>
            </a:endParaRPr>
          </a:p>
        </p:txBody>
      </p:sp>
      <p:pic>
        <p:nvPicPr>
          <p:cNvPr id="104" name="" descr=""/>
          <p:cNvPicPr/>
          <p:nvPr/>
        </p:nvPicPr>
        <p:blipFill>
          <a:blip r:embed="rId2"/>
          <a:stretch/>
        </p:blipFill>
        <p:spPr>
          <a:xfrm>
            <a:off x="4320000" y="-3600"/>
            <a:ext cx="1776240" cy="2196720"/>
          </a:xfrm>
          <a:prstGeom prst="rect">
            <a:avLst/>
          </a:prstGeom>
          <a:ln w="0">
            <a:noFill/>
          </a:ln>
        </p:spPr>
      </p:pic>
      <p:sp>
        <p:nvSpPr>
          <p:cNvPr id="105" name="TextBox 5"/>
          <p:cNvSpPr/>
          <p:nvPr/>
        </p:nvSpPr>
        <p:spPr>
          <a:xfrm>
            <a:off x="5568840" y="1535040"/>
            <a:ext cx="2268000" cy="3031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400" spc="-1" strike="noStrike">
                <a:solidFill>
                  <a:schemeClr val="lt1"/>
                </a:solidFill>
                <a:latin typeface="Arial Black"/>
              </a:rPr>
              <a:t>SAL ISLAND</a:t>
            </a:r>
            <a:endParaRPr b="0" lang="pt-PT" sz="1400" spc="-1" strike="noStrike">
              <a:solidFill>
                <a:srgbClr val="000000"/>
              </a:solidFill>
              <a:latin typeface="Arial"/>
            </a:endParaRPr>
          </a:p>
        </p:txBody>
      </p:sp>
      <p:sp>
        <p:nvSpPr>
          <p:cNvPr id="106" name="Decágono 3"/>
          <p:cNvSpPr/>
          <p:nvPr/>
        </p:nvSpPr>
        <p:spPr>
          <a:xfrm>
            <a:off x="114120" y="95760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07" name=""/>
          <p:cNvSpPr/>
          <p:nvPr/>
        </p:nvSpPr>
        <p:spPr>
          <a:xfrm flipV="1">
            <a:off x="0" y="-2160"/>
            <a:ext cx="3420720" cy="12589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pic>
        <p:nvPicPr>
          <p:cNvPr id="108" name="" descr=""/>
          <p:cNvPicPr/>
          <p:nvPr/>
        </p:nvPicPr>
        <p:blipFill>
          <a:blip r:embed="rId3"/>
          <a:stretch/>
        </p:blipFill>
        <p:spPr>
          <a:xfrm>
            <a:off x="10440" y="9000"/>
            <a:ext cx="1968480" cy="479160"/>
          </a:xfrm>
          <a:prstGeom prst="rect">
            <a:avLst/>
          </a:prstGeom>
          <a:ln w="0">
            <a:noFill/>
          </a:ln>
        </p:spPr>
      </p:pic>
      <p:sp>
        <p:nvSpPr>
          <p:cNvPr id="109" name="TextBox 11"/>
          <p:cNvSpPr/>
          <p:nvPr/>
        </p:nvSpPr>
        <p:spPr>
          <a:xfrm>
            <a:off x="7200" y="554040"/>
            <a:ext cx="44269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110" name="Decágono 27"/>
          <p:cNvSpPr/>
          <p:nvPr/>
        </p:nvSpPr>
        <p:spPr>
          <a:xfrm>
            <a:off x="185760" y="63360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1" name="Decágono 2"/>
          <p:cNvSpPr/>
          <p:nvPr/>
        </p:nvSpPr>
        <p:spPr>
          <a:xfrm>
            <a:off x="149760" y="633960"/>
            <a:ext cx="210240" cy="2174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2" name="TextBox 3"/>
          <p:cNvSpPr/>
          <p:nvPr/>
        </p:nvSpPr>
        <p:spPr>
          <a:xfrm>
            <a:off x="7200" y="554400"/>
            <a:ext cx="44269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113" name=""/>
          <p:cNvSpPr/>
          <p:nvPr/>
        </p:nvSpPr>
        <p:spPr>
          <a:xfrm>
            <a:off x="180000" y="864000"/>
            <a:ext cx="4497120" cy="1153440"/>
          </a:xfrm>
          <a:prstGeom prst="rect">
            <a:avLst/>
          </a:prstGeom>
          <a:noFill/>
          <a:ln w="0">
            <a:noFill/>
          </a:ln>
        </p:spPr>
        <p:style>
          <a:lnRef idx="0"/>
          <a:fillRef idx="0"/>
          <a:effectRef idx="0"/>
          <a:fontRef idx="minor"/>
        </p:style>
        <p:txBody>
          <a:bodyPr lIns="90000" rIns="90000" tIns="45000" bIns="45000" anchor="t">
            <a:noAutofit/>
          </a:bodyPr>
          <a:p>
            <a:pPr defTabSz="914400">
              <a:lnSpc>
                <a:spcPts val="1199"/>
              </a:lnSpc>
            </a:pPr>
            <a:r>
              <a:rPr b="1" i="1" lang="en-GB" sz="1100" spc="-1" strike="noStrike">
                <a:solidFill>
                  <a:schemeClr val="dk1"/>
                </a:solidFill>
                <a:latin typeface="Arial Narrow"/>
              </a:rPr>
              <a:t>Air travel:</a:t>
            </a: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rPr>
              <a:t>»</a:t>
            </a:r>
            <a:r>
              <a:rPr b="0" lang="pt-PT" sz="1100" spc="-1" strike="noStrike">
                <a:solidFill>
                  <a:schemeClr val="dk1"/>
                </a:solidFill>
                <a:latin typeface="Arial Narrow"/>
              </a:rPr>
              <a:t> The price may be subject to change as a result of any adjustments to airport taxes at the time the tickets are issued.</a:t>
            </a: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rPr>
              <a:t>»</a:t>
            </a:r>
            <a:r>
              <a:rPr b="0" lang="pt-PT" sz="1100" spc="-1" strike="noStrike">
                <a:solidFill>
                  <a:schemeClr val="dk1"/>
                </a:solidFill>
                <a:latin typeface="Arial Narrow"/>
              </a:rPr>
              <a:t> The group fare includes hold baggage of up to 23kg and hand luggage of up to 8kg per passenger (regardless of whether passengers choose to carry luggage or not), as well as access to seat reservations in the standard area.</a:t>
            </a:r>
            <a:endParaRPr b="0" lang="pt-PT" sz="1100" spc="-1" strike="noStrike">
              <a:solidFill>
                <a:srgbClr val="000000"/>
              </a:solidFill>
              <a:latin typeface="Arial"/>
            </a:endParaRPr>
          </a:p>
          <a:p>
            <a:pPr defTabSz="914400">
              <a:lnSpc>
                <a:spcPts val="1199"/>
              </a:lnSpc>
            </a:pPr>
            <a:r>
              <a:rPr b="0" lang="pt-PT" sz="1100" spc="-1" strike="noStrike">
                <a:solidFill>
                  <a:schemeClr val="dk1"/>
                </a:solidFill>
                <a:latin typeface="Arial Narrow"/>
              </a:rPr>
              <a:t> </a:t>
            </a:r>
            <a:endParaRPr b="0" lang="pt-PT" sz="1100" spc="-1" strike="noStrike">
              <a:solidFill>
                <a:srgbClr val="000000"/>
              </a:solidFill>
              <a:latin typeface="Arial"/>
            </a:endParaRPr>
          </a:p>
        </p:txBody>
      </p:sp>
      <p:sp>
        <p:nvSpPr>
          <p:cNvPr id="114" name="Rectângulo 3"/>
          <p:cNvSpPr/>
          <p:nvPr/>
        </p:nvSpPr>
        <p:spPr>
          <a:xfrm rot="16200000">
            <a:off x="7392960" y="10159200"/>
            <a:ext cx="10753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115" name="Table 4"/>
          <p:cNvGraphicFramePr/>
          <p:nvPr/>
        </p:nvGraphicFramePr>
        <p:xfrm>
          <a:off x="19800" y="7308720"/>
          <a:ext cx="7931160" cy="227376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gn="ctr" defTabSz="914400">
                        <a:lnSpc>
                          <a:spcPct val="100000"/>
                        </a:lnSpc>
                        <a:tabLst>
                          <a:tab algn="l" pos="0"/>
                        </a:tabLst>
                      </a:pPr>
                      <a:r>
                        <a:rPr b="1" i="1" lang="pt-PT" sz="1400" spc="-1" strike="noStrike">
                          <a:solidFill>
                            <a:schemeClr val="accent6">
                              <a:lumMod val="60000"/>
                              <a:lumOff val="40000"/>
                            </a:schemeClr>
                          </a:solidFill>
                          <a:latin typeface="Franklin Gothic Book"/>
                        </a:rPr>
                        <a:t>GENERAL INFORMATION    </a:t>
                      </a:r>
                      <a:endParaRPr b="0" lang="pt-PT" sz="1400" spc="-1" strike="noStrike">
                        <a:solidFill>
                          <a:srgbClr val="000000"/>
                        </a:solidFill>
                        <a:latin typeface="Times New Roman"/>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defTabSz="914400">
                        <a:lnSpc>
                          <a:spcPct val="100000"/>
                        </a:lnSpc>
                      </a:pPr>
                      <a:r>
                        <a:rPr b="0" i="1" lang="pt-PT" sz="800" spc="-1" strike="noStrike">
                          <a:solidFill>
                            <a:schemeClr val="lt1"/>
                          </a:solidFill>
                          <a:latin typeface="Arial"/>
                        </a:rPr>
                        <a:t>Price  valid up to</a:t>
                      </a:r>
                      <a:endParaRPr b="0" lang="pt-PT" sz="800" spc="-1" strike="noStrike">
                        <a:solidFill>
                          <a:srgbClr val="000000"/>
                        </a:solidFill>
                        <a:latin typeface="Times New Roman"/>
                      </a:endParaRPr>
                    </a:p>
                    <a:p>
                      <a:pPr algn="ctr" defTabSz="914400">
                        <a:lnSpc>
                          <a:spcPct val="100000"/>
                        </a:lnSpc>
                      </a:pPr>
                      <a:r>
                        <a:rPr b="0" i="1" lang="pt-PT" sz="800" spc="-1" strike="noStrike">
                          <a:solidFill>
                            <a:schemeClr val="lt1"/>
                          </a:solidFill>
                          <a:latin typeface="Arial"/>
                        </a:rPr>
                        <a:t> </a:t>
                      </a:r>
                      <a:r>
                        <a:rPr b="0" i="1" lang="pt-PT" sz="800" spc="-1" strike="noStrike">
                          <a:solidFill>
                            <a:schemeClr val="lt1"/>
                          </a:solidFill>
                          <a:latin typeface="Arial"/>
                        </a:rPr>
                        <a:t>31 Dec 2024</a:t>
                      </a:r>
                      <a:endParaRPr b="0" lang="pt-PT" sz="800" spc="-1" strike="noStrike">
                        <a:solidFill>
                          <a:srgbClr val="000000"/>
                        </a:solidFill>
                        <a:latin typeface="Times New Roman"/>
                      </a:endParaRPr>
                    </a:p>
                    <a:p>
                      <a:pPr algn="ctr" defTabSz="914400">
                        <a:lnSpc>
                          <a:spcPct val="100000"/>
                        </a:lnSpc>
                      </a:pPr>
                      <a:endParaRPr b="0" lang="pt-PT" sz="800" spc="-1" strike="noStrike">
                        <a:solidFill>
                          <a:srgbClr val="000000"/>
                        </a:solidFill>
                        <a:latin typeface="Times New Roman"/>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sp>
        <p:nvSpPr>
          <p:cNvPr id="116" name="Rectângulo 4"/>
          <p:cNvSpPr/>
          <p:nvPr/>
        </p:nvSpPr>
        <p:spPr>
          <a:xfrm>
            <a:off x="419760" y="7718760"/>
            <a:ext cx="7479000" cy="17312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defTabSz="914400">
              <a:lnSpc>
                <a:spcPct val="100000"/>
              </a:lnSpc>
            </a:pPr>
            <a:r>
              <a:rPr b="0" lang="pt-PT" sz="1000" spc="-1" strike="noStrike">
                <a:solidFill>
                  <a:schemeClr val="dk1"/>
                </a:solidFill>
                <a:latin typeface="Arial Narrow"/>
                <a:ea typeface="Microsoft YaHei"/>
              </a:rPr>
              <a:t>1. Purchasing products or services of BOX TRAVEL entitle you to accumulate points that can be exchanged for package trips, sea or air freight for shipping, according to the points conversion table of BOX TRAVEL</a:t>
            </a:r>
            <a:r>
              <a:rPr b="0" i="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ts val="499"/>
              </a:lnSpc>
            </a:pP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2. . Every € paid for an airline ticket through BOX TRAVEL is equivalent to one point. Sending a package entitles you to 5 points.  Accumulated points can be converted into products or services of BOX TRAVEL, according to the points conversion table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 </a:t>
            </a:r>
            <a:r>
              <a:rPr b="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3. Shipments have their origin and destination indicated in the following link: www.multimar.pt/cargo/</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Customers can join and share points with a view to acquiring  products or services of </a:t>
            </a:r>
            <a:r>
              <a:rPr b="0" lang="pt-PT" sz="1000" spc="-1" strike="noStrike">
                <a:solidFill>
                  <a:schemeClr val="dk1"/>
                </a:solidFill>
                <a:latin typeface="Arial Narrow"/>
                <a:ea typeface="Microsoft YaHei"/>
              </a:rPr>
              <a:t>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The price of the airline ticket + travel insurance + airport taxes + hand luggage + hold baggage are included in the price of the offer</a:t>
            </a:r>
            <a:r>
              <a:rPr b="0"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for Customs at origin and destination, collection and delivery of baggage [ home or company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For air travel, the detailed programme, general conditions and other useful information, please consult the following link: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All bookings made online (www.multimar.pt/flhght/form</a:t>
            </a:r>
            <a:r>
              <a:rPr b="0" lang="pt-PT" sz="1000" spc="-1" strike="noStrike" u="sng">
                <a:solidFill>
                  <a:schemeClr val="dk1"/>
                </a:solidFill>
                <a:uFillTx/>
                <a:latin typeface="Arial Narrow"/>
                <a:ea typeface="Microsoft YaHei"/>
              </a:rPr>
              <a:t>/</a:t>
            </a:r>
            <a:r>
              <a:rPr b="0" lang="en-US" sz="1100" spc="-1" strike="noStrike">
                <a:solidFill>
                  <a:schemeClr val="dk1"/>
                </a:solidFill>
                <a:latin typeface="Arial Narrow"/>
                <a:ea typeface="Microsoft YaHei"/>
              </a:rPr>
              <a:t>) benefit from a 2% discount on the package trip price</a:t>
            </a:r>
            <a:r>
              <a:rPr b="0" lang="pt-PT" sz="1000" spc="-1" strike="noStrike">
                <a:solidFill>
                  <a:schemeClr val="dk1"/>
                </a:solidFill>
                <a:latin typeface="Arial Narrow"/>
                <a:ea typeface="Microsoft YaHei"/>
              </a:rPr>
              <a:t>. </a:t>
            </a:r>
            <a:endParaRPr b="0" lang="pt-PT" sz="1000" spc="-1" strike="noStrike">
              <a:solidFill>
                <a:srgbClr val="000000"/>
              </a:solidFill>
              <a:latin typeface="Arial"/>
            </a:endParaRPr>
          </a:p>
        </p:txBody>
      </p:sp>
      <p:graphicFrame>
        <p:nvGraphicFramePr>
          <p:cNvPr id="117" name="Table 5"/>
          <p:cNvGraphicFramePr/>
          <p:nvPr/>
        </p:nvGraphicFramePr>
        <p:xfrm>
          <a:off x="19440" y="9454680"/>
          <a:ext cx="7773840" cy="84744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PRICE P/PAX</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defTabSz="914400">
                        <a:lnSpc>
                          <a:spcPct val="100000"/>
                        </a:lnSpc>
                      </a:pPr>
                      <a:r>
                        <a:rPr b="0" lang="pt-PT" sz="1000" spc="-1" strike="noStrike">
                          <a:solidFill>
                            <a:schemeClr val="lt1"/>
                          </a:solidFill>
                          <a:latin typeface="Franklin Gothic Book"/>
                        </a:rPr>
                        <a:t>GROUP SIZE</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defTabSz="914400">
                        <a:lnSpc>
                          <a:spcPct val="100000"/>
                        </a:lnSpc>
                      </a:pPr>
                      <a:r>
                        <a:rPr b="0" lang="pt-PT" sz="1100" spc="-1" strike="noStrike">
                          <a:solidFill>
                            <a:schemeClr val="lt1"/>
                          </a:solidFill>
                          <a:latin typeface="Franklin Gothic Book"/>
                        </a:rPr>
                        <a:t>Note estadia</a:t>
                      </a:r>
                      <a:endParaRPr b="0" lang="pt-PT" sz="11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Times New Roman"/>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000" spc="-1" strike="noStrike">
                          <a:solidFill>
                            <a:schemeClr val="lt1"/>
                          </a:solidFill>
                          <a:latin typeface="Franklin Gothic Book"/>
                        </a:rPr>
                        <a:t>Additional</a:t>
                      </a:r>
                      <a:endParaRPr b="0" lang="pt-PT" sz="10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ct val="100000"/>
                        </a:lnSpc>
                      </a:pPr>
                      <a:r>
                        <a:rPr b="0" lang="pt-PT" sz="1200" spc="-1" strike="noStrike">
                          <a:solidFill>
                            <a:schemeClr val="lt1"/>
                          </a:solidFill>
                          <a:latin typeface="Franklin Gothic Book"/>
                        </a:rPr>
                        <a:t>ADULTS</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Times New Roman"/>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graphicFrame>
        <p:nvGraphicFramePr>
          <p:cNvPr id="118" name=""/>
          <p:cNvGraphicFramePr/>
          <p:nvPr/>
        </p:nvGraphicFramePr>
        <p:xfrm>
          <a:off x="14760" y="1032912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Times New Roman"/>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Times New Roman"/>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pic>
        <p:nvPicPr>
          <p:cNvPr id="119" name="" descr=""/>
          <p:cNvPicPr/>
          <p:nvPr/>
        </p:nvPicPr>
        <p:blipFill>
          <a:blip r:embed="rId4"/>
          <a:stretch/>
        </p:blipFill>
        <p:spPr>
          <a:xfrm>
            <a:off x="5302440" y="7278480"/>
            <a:ext cx="1632600" cy="530640"/>
          </a:xfrm>
          <a:prstGeom prst="rect">
            <a:avLst/>
          </a:prstGeom>
          <a:ln w="0">
            <a:noFill/>
          </a:ln>
        </p:spPr>
      </p:pic>
    </p:spTree>
  </p:cSld>
  <mc:AlternateContent>
    <mc:Choice Requires="p14">
      <p:transition spd="slow" p14:dur="2000"/>
    </mc:Choice>
    <mc:Fallback>
      <p:transition spd="slow"/>
    </mc:Fallback>
  </mc:AlternateContent>
</p:sld>
</file>

<file path=ppt/theme/_rels/them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
</Relationships>
</file>

<file path=ppt/theme/theme1.xml><?xml version="1.0" encoding="utf-8"?>
<a:theme xmlns:a="http://schemas.openxmlformats.org/drawingml/2006/main" xmlns:r="http://schemas.openxmlformats.org/officeDocument/2006/relationships" name="Ângulos">
  <a:themeElements>
    <a:clrScheme name="Â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Ângulos">
      <a:majorFont>
        <a:latin typeface="Franklin Gothic Medium" pitchFamily="0" charset="1"/>
        <a:ea typeface=""/>
        <a:cs typeface=""/>
      </a:majorFont>
      <a:minorFont>
        <a:latin typeface="Franklin Gothic Book"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blipFill rotWithShape="1">
          <a:blip r:embed="rId1"/>
          <a:srcRect l="0" t="0" r="0" b="0"/>
          <a:tile tx="0" ty="0" sx="100000" sy="100000" flip="none" algn="tl"/>
        </a:blipFill>
        <a:blipFill rotWithShape="1">
          <a:blip r:embed="rId2"/>
          <a:srcRect l="0" t="0" r="0" b="0"/>
          <a:tile tx="0" ty="0" sx="90000" sy="90000" flip="none" algn="tl"/>
        </a:blip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Angles</Template>
  <TotalTime>2384</TotalTime>
  <Application>LibreOffice/7.6.4.1$Windows_X86_64 LibreOffice_project/e19e193f88cd6c0525a17fb7a176ed8e6a3e2aa1</Application>
  <AppVersion>15.0000</AppVersion>
  <Words>2366</Words>
  <Paragraphs>209</Paragraphs>
  <Company>Instituto Superior Técnico</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2014-04-13T19:04:00Z</dcterms:created>
  <dc:creator>lti</dc:creator>
  <dc:description/>
  <dc:language>pt-PT</dc:language>
  <cp:lastModifiedBy/>
  <cp:lastPrinted>2024-05-27T18:03:58Z</cp:lastPrinted>
  <dcterms:modified xsi:type="dcterms:W3CDTF">2024-05-29T01:08:43Z</dcterms:modified>
  <cp:revision>695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2070-11.2.0.8668</vt:lpwstr>
  </property>
  <property fmtid="{D5CDD505-2E9C-101B-9397-08002B2CF9AE}" pid="3" name="Notes">
    <vt:i4>3</vt:i4>
  </property>
  <property fmtid="{D5CDD505-2E9C-101B-9397-08002B2CF9AE}" pid="4" name="PresentationFormat">
    <vt:lpwstr>Custom</vt:lpwstr>
  </property>
  <property fmtid="{D5CDD505-2E9C-101B-9397-08002B2CF9AE}" pid="5" name="Slides">
    <vt:i4>3</vt:i4>
  </property>
</Properties>
</file>